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97" r:id="rId6"/>
    <p:sldId id="298" r:id="rId7"/>
    <p:sldId id="299" r:id="rId8"/>
    <p:sldId id="300" r:id="rId9"/>
    <p:sldId id="301" r:id="rId10"/>
    <p:sldId id="265" r:id="rId11"/>
    <p:sldId id="273" r:id="rId12"/>
    <p:sldId id="274" r:id="rId13"/>
    <p:sldId id="275" r:id="rId14"/>
    <p:sldId id="276" r:id="rId15"/>
    <p:sldId id="277" r:id="rId16"/>
    <p:sldId id="278" r:id="rId17"/>
    <p:sldId id="279" r:id="rId18"/>
    <p:sldId id="280" r:id="rId19"/>
    <p:sldId id="318" r:id="rId20"/>
    <p:sldId id="281" r:id="rId21"/>
    <p:sldId id="311" r:id="rId22"/>
    <p:sldId id="312" r:id="rId23"/>
    <p:sldId id="313" r:id="rId24"/>
    <p:sldId id="314" r:id="rId25"/>
    <p:sldId id="315" r:id="rId26"/>
    <p:sldId id="316" r:id="rId27"/>
    <p:sldId id="317" r:id="rId28"/>
    <p:sldId id="267" r:id="rId29"/>
    <p:sldId id="268" r:id="rId30"/>
    <p:sldId id="269" r:id="rId31"/>
    <p:sldId id="270" r:id="rId32"/>
    <p:sldId id="271" r:id="rId33"/>
    <p:sldId id="272" r:id="rId34"/>
    <p:sldId id="288" r:id="rId35"/>
    <p:sldId id="289" r:id="rId36"/>
    <p:sldId id="290" r:id="rId37"/>
    <p:sldId id="291" r:id="rId38"/>
    <p:sldId id="292" r:id="rId39"/>
    <p:sldId id="293" r:id="rId40"/>
    <p:sldId id="294" r:id="rId41"/>
    <p:sldId id="295" r:id="rId42"/>
    <p:sldId id="296" r:id="rId43"/>
    <p:sldId id="303" r:id="rId4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9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150CCD-4D3D-4E70-9298-9F06890F52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BAAB6115-4E10-49B8-88AD-3A8E1EAAF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734169EB-4007-446D-89CF-870BA7C1D92B}"/>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0FDD0F02-CB4D-47B8-AE7B-F2DADA7D7D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B3641418-33E2-4E3C-8DCE-3F3381B0BE2B}"/>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13694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8659E0-9587-4C91-A838-763A8BD5BCC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338100E5-5471-4D5E-A648-0BA1DDF8D68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B755EE37-336B-46BF-A797-A526A61DA51F}"/>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1DE544EE-0958-470A-B65F-45E7AC8CEB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58CCBEBD-0647-45F7-B546-D978850E89A8}"/>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286872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7D38928-A1FE-4A43-B478-3CFAC489077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765A1DC-506F-4344-9009-DA038225076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7971102E-0BFF-4C13-A06D-8AC81932180B}"/>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8B15D46B-FD46-457A-958D-666000D247F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7B973ED-3B70-45FA-8CC8-337D2F9EC3E6}"/>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84758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F6237E-5ADF-4B99-8953-82AE97E5144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2BA2A349-9D96-469D-892A-402A3DF43DA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EEE2BEC-A863-48E1-B3A3-188A0349608B}"/>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E8805FB6-7E1C-4D69-B918-169711D4E98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19ED3AA-FA39-4FFE-ADC3-C7F8ED49FD0B}"/>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82115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945F72-3877-490D-8775-DDF7C67731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1F7CEE41-D8EB-45AE-9891-2CFB22AE3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5A501CAF-B3A7-4D75-B98E-772B75D01A20}"/>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33263053-500F-4512-BFC9-08192EF853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2F6926D-4D33-4F83-9483-78B47AE27B78}"/>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137802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EF8884-0E03-4F58-84FC-C4174709E6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53B9EB82-C334-4C45-8FED-E0CAE762E9F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7DA7D515-5312-4D09-96DE-59A1375478D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8FB6D497-478E-4D4B-866C-7E4B11883F36}"/>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6" name="Marcador de pie de página 5">
            <a:extLst>
              <a:ext uri="{FF2B5EF4-FFF2-40B4-BE49-F238E27FC236}">
                <a16:creationId xmlns:a16="http://schemas.microsoft.com/office/drawing/2014/main" xmlns="" id="{F471EC1E-9EF1-4734-82D4-565C5ED2B6E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560A3E85-EE5E-4140-AF17-934AC26BA424}"/>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1997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BE4E8-5EA4-4F2F-AD40-E218820CAFC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5A9D38A6-905A-4980-9B7D-71CAF2310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B1FCDBD2-BBB9-40FD-9A2B-723F74916A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803664F0-EDE0-44F2-9664-D00F847C0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F6D10922-4A41-4DA2-A868-5A4A5C17688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D2085C53-8908-4E12-A141-F23DFE32B99A}"/>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8" name="Marcador de pie de página 7">
            <a:extLst>
              <a:ext uri="{FF2B5EF4-FFF2-40B4-BE49-F238E27FC236}">
                <a16:creationId xmlns:a16="http://schemas.microsoft.com/office/drawing/2014/main" xmlns="" id="{5DBF1E89-F90A-4BD5-B79D-9A6829F0E51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050EDF3E-A441-483D-994E-510A336804BA}"/>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31213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0EE1E2-44FB-4B20-B711-5624BD8E96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721E30E2-5D88-4CFB-B8E4-3FACD7F90339}"/>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4" name="Marcador de pie de página 3">
            <a:extLst>
              <a:ext uri="{FF2B5EF4-FFF2-40B4-BE49-F238E27FC236}">
                <a16:creationId xmlns:a16="http://schemas.microsoft.com/office/drawing/2014/main" xmlns="" id="{EC9CB3BC-669B-4545-A6B2-13CBE404F0C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17DA5131-6DDF-4F52-A2C6-4E8F63C52C59}"/>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33046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A5FC732-0EE1-44C0-8BE3-799D1A6CCCBC}"/>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3" name="Marcador de pie de página 2">
            <a:extLst>
              <a:ext uri="{FF2B5EF4-FFF2-40B4-BE49-F238E27FC236}">
                <a16:creationId xmlns:a16="http://schemas.microsoft.com/office/drawing/2014/main" xmlns="" id="{8458A795-821B-4C64-83D1-0F082332ECD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AEDFFDCB-4EA4-43B0-B698-76FAEDCC733C}"/>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239339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BCD9D3-718F-46FA-B477-04FAD166D6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7C9184C-37B0-49BD-9930-2BDE5B691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46BCCAC6-A42E-41EA-8115-41BC859E4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57FEC43-9FCF-4F64-AF10-2D3F60D2D432}"/>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6" name="Marcador de pie de página 5">
            <a:extLst>
              <a:ext uri="{FF2B5EF4-FFF2-40B4-BE49-F238E27FC236}">
                <a16:creationId xmlns:a16="http://schemas.microsoft.com/office/drawing/2014/main" xmlns="" id="{A9CB7EF3-E359-4C12-9C42-F528234206A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21D5CF10-059A-4A20-9C1B-5E093D66DDBD}"/>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423921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2BCC63-530E-46F7-8274-01ABD921E3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C30B4F38-DD92-4F4D-8228-9895D3A1D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073B1898-5013-4B7F-ADF9-E743D86AF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5490610E-5CFF-4D93-B222-6BD9C5D313D5}"/>
              </a:ext>
            </a:extLst>
          </p:cNvPr>
          <p:cNvSpPr>
            <a:spLocks noGrp="1"/>
          </p:cNvSpPr>
          <p:nvPr>
            <p:ph type="dt" sz="half" idx="10"/>
          </p:nvPr>
        </p:nvSpPr>
        <p:spPr/>
        <p:txBody>
          <a:bodyPr/>
          <a:lstStyle/>
          <a:p>
            <a:fld id="{CDE921E6-8B44-477B-9317-AB1E7085EB26}" type="datetimeFigureOut">
              <a:rPr lang="es-MX" smtClean="0"/>
              <a:pPr/>
              <a:t>05/06/2019</a:t>
            </a:fld>
            <a:endParaRPr lang="es-MX"/>
          </a:p>
        </p:txBody>
      </p:sp>
      <p:sp>
        <p:nvSpPr>
          <p:cNvPr id="6" name="Marcador de pie de página 5">
            <a:extLst>
              <a:ext uri="{FF2B5EF4-FFF2-40B4-BE49-F238E27FC236}">
                <a16:creationId xmlns:a16="http://schemas.microsoft.com/office/drawing/2014/main" xmlns="" id="{21E6048F-36E9-4A1B-AFD8-EA09C373C2E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C83ABA83-7E68-4EF1-B00E-07029D2C9713}"/>
              </a:ext>
            </a:extLst>
          </p:cNvPr>
          <p:cNvSpPr>
            <a:spLocks noGrp="1"/>
          </p:cNvSpPr>
          <p:nvPr>
            <p:ph type="sldNum" sz="quarter" idx="12"/>
          </p:nvPr>
        </p:nvSpPr>
        <p:spPr/>
        <p:txBody>
          <a:body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270610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2A7148E-2329-438F-A5B4-DE40B475B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53E09697-2D46-4BB2-8F7B-19A4CF56D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DA406338-331B-44BE-9681-98D6E6632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21E6-8B44-477B-9317-AB1E7085EB26}" type="datetimeFigureOut">
              <a:rPr lang="es-MX" smtClean="0"/>
              <a:pPr/>
              <a:t>05/06/2019</a:t>
            </a:fld>
            <a:endParaRPr lang="es-MX"/>
          </a:p>
        </p:txBody>
      </p:sp>
      <p:sp>
        <p:nvSpPr>
          <p:cNvPr id="5" name="Marcador de pie de página 4">
            <a:extLst>
              <a:ext uri="{FF2B5EF4-FFF2-40B4-BE49-F238E27FC236}">
                <a16:creationId xmlns:a16="http://schemas.microsoft.com/office/drawing/2014/main" xmlns="" id="{862BD62D-518B-4DA4-B945-CB5264884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75F15119-822F-4585-BEE9-2BF517258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4036-5C9B-44A6-A24E-9D07A5AEB36E}" type="slidenum">
              <a:rPr lang="es-MX" smtClean="0"/>
              <a:pPr/>
              <a:t>‹Nº›</a:t>
            </a:fld>
            <a:endParaRPr lang="es-MX"/>
          </a:p>
        </p:txBody>
      </p:sp>
    </p:spTree>
    <p:extLst>
      <p:ext uri="{BB962C8B-B14F-4D97-AF65-F5344CB8AC3E}">
        <p14:creationId xmlns:p14="http://schemas.microsoft.com/office/powerpoint/2010/main" xmlns="" val="11017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EA1E0F6-1498-43E1-8916-965E904828FA}"/>
              </a:ext>
            </a:extLst>
          </p:cNvPr>
          <p:cNvPicPr>
            <a:picLocks noChangeAspect="1"/>
          </p:cNvPicPr>
          <p:nvPr/>
        </p:nvPicPr>
        <p:blipFill>
          <a:blip r:embed="rId2" cstate="print"/>
          <a:stretch>
            <a:fillRect/>
          </a:stretch>
        </p:blipFill>
        <p:spPr>
          <a:xfrm>
            <a:off x="-1" y="-1"/>
            <a:ext cx="12192001" cy="6858001"/>
          </a:xfrm>
          <a:prstGeom prst="rect">
            <a:avLst/>
          </a:prstGeom>
        </p:spPr>
      </p:pic>
    </p:spTree>
    <p:extLst>
      <p:ext uri="{BB962C8B-B14F-4D97-AF65-F5344CB8AC3E}">
        <p14:creationId xmlns:p14="http://schemas.microsoft.com/office/powerpoint/2010/main" xmlns="" val="318753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2D13FBA8-8D69-4FFC-B5DC-1AEC8FFA78D8}"/>
              </a:ext>
            </a:extLst>
          </p:cNvPr>
          <p:cNvSpPr>
            <a:spLocks noGrp="1"/>
          </p:cNvSpPr>
          <p:nvPr>
            <p:ph type="title"/>
          </p:nvPr>
        </p:nvSpPr>
        <p:spPr/>
        <p:txBody>
          <a:bodyPr>
            <a:normAutofit/>
          </a:bodyPr>
          <a:lstStyle/>
          <a:p>
            <a:pPr algn="ctr" eaLnBrk="1" hangingPunct="1"/>
            <a:r>
              <a:rPr lang="es-CO" altLang="es-CO" sz="3200" b="1" dirty="0">
                <a:solidFill>
                  <a:schemeClr val="tx2">
                    <a:lumMod val="50000"/>
                  </a:schemeClr>
                </a:solidFill>
              </a:rPr>
              <a:t>FOB - Free </a:t>
            </a:r>
            <a:r>
              <a:rPr lang="es-CO" altLang="es-CO" sz="3200" b="1" dirty="0" err="1">
                <a:solidFill>
                  <a:schemeClr val="tx2">
                    <a:lumMod val="50000"/>
                  </a:schemeClr>
                </a:solidFill>
              </a:rPr>
              <a:t>On</a:t>
            </a:r>
            <a:r>
              <a:rPr lang="es-CO" altLang="es-CO" sz="3200" b="1" dirty="0">
                <a:solidFill>
                  <a:schemeClr val="tx2">
                    <a:lumMod val="50000"/>
                  </a:schemeClr>
                </a:solidFill>
              </a:rPr>
              <a:t> </a:t>
            </a:r>
            <a:r>
              <a:rPr lang="es-CO" altLang="es-CO" sz="3200" b="1" dirty="0" err="1">
                <a:solidFill>
                  <a:schemeClr val="tx2">
                    <a:lumMod val="50000"/>
                  </a:schemeClr>
                </a:solidFill>
              </a:rPr>
              <a:t>Board</a:t>
            </a:r>
            <a:endParaRPr lang="es-CO" altLang="es-CO" sz="3200" b="1" dirty="0">
              <a:solidFill>
                <a:schemeClr val="tx2">
                  <a:lumMod val="50000"/>
                </a:schemeClr>
              </a:solidFill>
            </a:endParaRPr>
          </a:p>
        </p:txBody>
      </p:sp>
      <p:pic>
        <p:nvPicPr>
          <p:cNvPr id="6" name="Imagen 5">
            <a:extLst>
              <a:ext uri="{FF2B5EF4-FFF2-40B4-BE49-F238E27FC236}">
                <a16:creationId xmlns:a16="http://schemas.microsoft.com/office/drawing/2014/main" xmlns="" id="{48B2E35A-6E0F-47C5-8CD2-FC7BE03492F6}"/>
              </a:ext>
            </a:extLst>
          </p:cNvPr>
          <p:cNvPicPr>
            <a:picLocks noChangeAspect="1"/>
          </p:cNvPicPr>
          <p:nvPr/>
        </p:nvPicPr>
        <p:blipFill>
          <a:blip r:embed="rId2" cstate="print"/>
          <a:stretch>
            <a:fillRect/>
          </a:stretch>
        </p:blipFill>
        <p:spPr>
          <a:xfrm>
            <a:off x="397565" y="1328737"/>
            <a:ext cx="11251096" cy="4621489"/>
          </a:xfrm>
          <a:prstGeom prst="rect">
            <a:avLst/>
          </a:prstGeom>
        </p:spPr>
      </p:pic>
    </p:spTree>
    <p:extLst>
      <p:ext uri="{BB962C8B-B14F-4D97-AF65-F5344CB8AC3E}">
        <p14:creationId xmlns:p14="http://schemas.microsoft.com/office/powerpoint/2010/main" xmlns="" val="126585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B88FB58F-F013-414D-9818-BB78DC840061}"/>
              </a:ext>
            </a:extLst>
          </p:cNvPr>
          <p:cNvSpPr>
            <a:spLocks noGrp="1"/>
          </p:cNvSpPr>
          <p:nvPr>
            <p:ph type="title"/>
          </p:nvPr>
        </p:nvSpPr>
        <p:spPr>
          <a:xfrm>
            <a:off x="838200" y="365125"/>
            <a:ext cx="10515600" cy="575779"/>
          </a:xfrm>
        </p:spPr>
        <p:txBody>
          <a:bodyPr>
            <a:normAutofit/>
          </a:bodyPr>
          <a:lstStyle/>
          <a:p>
            <a:pPr eaLnBrk="1" hangingPunct="1"/>
            <a:r>
              <a:rPr lang="es-CO" altLang="es-CO" sz="3200" b="1" dirty="0">
                <a:solidFill>
                  <a:srgbClr val="C00000"/>
                </a:solidFill>
                <a:latin typeface="Agency FB" panose="020B0503020202020204" pitchFamily="34" charset="0"/>
              </a:rPr>
              <a:t>FOB</a:t>
            </a:r>
            <a:endParaRPr lang="es-CO" altLang="es-CO" sz="2000" b="1" dirty="0">
              <a:solidFill>
                <a:srgbClr val="C00000"/>
              </a:solidFill>
              <a:latin typeface="Agency FB" panose="020B0503020202020204" pitchFamily="34" charset="0"/>
            </a:endParaRPr>
          </a:p>
        </p:txBody>
      </p:sp>
      <p:pic>
        <p:nvPicPr>
          <p:cNvPr id="3" name="Imagen 2">
            <a:extLst>
              <a:ext uri="{FF2B5EF4-FFF2-40B4-BE49-F238E27FC236}">
                <a16:creationId xmlns:a16="http://schemas.microsoft.com/office/drawing/2014/main" xmlns="" id="{7639A1C3-A542-4CA8-8FB1-4F6A46D495D3}"/>
              </a:ext>
            </a:extLst>
          </p:cNvPr>
          <p:cNvPicPr>
            <a:picLocks noChangeAspect="1"/>
          </p:cNvPicPr>
          <p:nvPr/>
        </p:nvPicPr>
        <p:blipFill>
          <a:blip r:embed="rId2" cstate="print"/>
          <a:stretch>
            <a:fillRect/>
          </a:stretch>
        </p:blipFill>
        <p:spPr>
          <a:xfrm>
            <a:off x="1358348" y="1343439"/>
            <a:ext cx="9475304" cy="4171121"/>
          </a:xfrm>
          <a:prstGeom prst="rect">
            <a:avLst/>
          </a:prstGeom>
        </p:spPr>
      </p:pic>
    </p:spTree>
    <p:extLst>
      <p:ext uri="{BB962C8B-B14F-4D97-AF65-F5344CB8AC3E}">
        <p14:creationId xmlns:p14="http://schemas.microsoft.com/office/powerpoint/2010/main" xmlns="" val="21127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C8A9254D-5D1A-4D6D-88EA-41AB19A925E7}"/>
              </a:ext>
            </a:extLst>
          </p:cNvPr>
          <p:cNvSpPr>
            <a:spLocks noGrp="1"/>
          </p:cNvSpPr>
          <p:nvPr>
            <p:ph type="title"/>
          </p:nvPr>
        </p:nvSpPr>
        <p:spPr>
          <a:xfrm>
            <a:off x="1764541" y="351320"/>
            <a:ext cx="8662918" cy="1143000"/>
          </a:xfrm>
        </p:spPr>
        <p:txBody>
          <a:bodyPr>
            <a:noAutofit/>
          </a:bodyPr>
          <a:lstStyle/>
          <a:p>
            <a:pPr algn="ctr" eaLnBrk="1" hangingPunct="1"/>
            <a:r>
              <a:rPr lang="es-CO" altLang="es-CO" sz="4000" b="1" dirty="0">
                <a:solidFill>
                  <a:srgbClr val="C00000"/>
                </a:solidFill>
                <a:latin typeface="Agency FB" panose="020B0503020202020204" pitchFamily="34" charset="0"/>
              </a:rPr>
              <a:t>10. CFR - COST AND FREIGHT – COSTO Y FLETE (INDICANDO EL PUERTO DE DESTINO CONVENIDO)</a:t>
            </a:r>
          </a:p>
        </p:txBody>
      </p:sp>
      <p:pic>
        <p:nvPicPr>
          <p:cNvPr id="5" name="1 Imagen">
            <a:extLst>
              <a:ext uri="{FF2B5EF4-FFF2-40B4-BE49-F238E27FC236}">
                <a16:creationId xmlns:a16="http://schemas.microsoft.com/office/drawing/2014/main" xmlns="" id="{E41D0828-7549-44E5-8B15-2E065BF4415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4541" y="1850561"/>
            <a:ext cx="8662918" cy="235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3 Rectángulo">
            <a:extLst>
              <a:ext uri="{FF2B5EF4-FFF2-40B4-BE49-F238E27FC236}">
                <a16:creationId xmlns:a16="http://schemas.microsoft.com/office/drawing/2014/main" xmlns="" id="{5FA67D8B-667F-434A-93E2-3E27CE2A7039}"/>
              </a:ext>
            </a:extLst>
          </p:cNvPr>
          <p:cNvSpPr>
            <a:spLocks noChangeArrowheads="1"/>
          </p:cNvSpPr>
          <p:nvPr/>
        </p:nvSpPr>
        <p:spPr bwMode="auto">
          <a:xfrm>
            <a:off x="2068711" y="4558117"/>
            <a:ext cx="877156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sz="2800" b="1" dirty="0">
                <a:latin typeface="Agency FB" panose="020B0503020202020204" pitchFamily="34" charset="0"/>
              </a:rPr>
              <a:t>Características:  </a:t>
            </a:r>
            <a:r>
              <a:rPr lang="es-CO" altLang="es-CO" sz="2800" dirty="0">
                <a:latin typeface="Agency FB" panose="020B0503020202020204" pitchFamily="34" charset="0"/>
              </a:rPr>
              <a:t>El vendedor realiza la entrega de la mercancía a borde del buque en el puerto de embarque convenido y paga los costes y el flete necesarios para llevar la mercancía al puerto de destino acordado.</a:t>
            </a:r>
          </a:p>
        </p:txBody>
      </p:sp>
    </p:spTree>
    <p:extLst>
      <p:ext uri="{BB962C8B-B14F-4D97-AF65-F5344CB8AC3E}">
        <p14:creationId xmlns:p14="http://schemas.microsoft.com/office/powerpoint/2010/main" xmlns="" val="277813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26CF844D-4FD0-4CF0-8549-5CDDF81B69CE}"/>
              </a:ext>
            </a:extLst>
          </p:cNvPr>
          <p:cNvSpPr>
            <a:spLocks noGrp="1"/>
          </p:cNvSpPr>
          <p:nvPr>
            <p:ph type="title"/>
          </p:nvPr>
        </p:nvSpPr>
        <p:spPr/>
        <p:txBody>
          <a:bodyPr>
            <a:normAutofit/>
          </a:bodyPr>
          <a:lstStyle/>
          <a:p>
            <a:pPr algn="ctr" eaLnBrk="1" hangingPunct="1"/>
            <a:r>
              <a:rPr lang="es-CO" altLang="es-CO" sz="3200" b="1" dirty="0">
                <a:solidFill>
                  <a:srgbClr val="C00000"/>
                </a:solidFill>
                <a:latin typeface="Agency FB" panose="020B0503020202020204" pitchFamily="34" charset="0"/>
              </a:rPr>
              <a:t>CFR - COST AND FREIGHT</a:t>
            </a:r>
          </a:p>
        </p:txBody>
      </p:sp>
      <p:pic>
        <p:nvPicPr>
          <p:cNvPr id="6" name="Imagen 5">
            <a:extLst>
              <a:ext uri="{FF2B5EF4-FFF2-40B4-BE49-F238E27FC236}">
                <a16:creationId xmlns:a16="http://schemas.microsoft.com/office/drawing/2014/main" xmlns="" id="{D5D2AEB3-1C06-4057-87F5-87268ECF373C}"/>
              </a:ext>
            </a:extLst>
          </p:cNvPr>
          <p:cNvPicPr>
            <a:picLocks noChangeAspect="1"/>
          </p:cNvPicPr>
          <p:nvPr/>
        </p:nvPicPr>
        <p:blipFill>
          <a:blip r:embed="rId2" cstate="print"/>
          <a:stretch>
            <a:fillRect/>
          </a:stretch>
        </p:blipFill>
        <p:spPr>
          <a:xfrm>
            <a:off x="1167847" y="1266617"/>
            <a:ext cx="9856305" cy="4695825"/>
          </a:xfrm>
          <a:prstGeom prst="rect">
            <a:avLst/>
          </a:prstGeom>
        </p:spPr>
      </p:pic>
    </p:spTree>
    <p:extLst>
      <p:ext uri="{BB962C8B-B14F-4D97-AF65-F5344CB8AC3E}">
        <p14:creationId xmlns:p14="http://schemas.microsoft.com/office/powerpoint/2010/main" xmlns="" val="279079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EE159961-E061-4A5C-8190-CF81E8A65346}"/>
              </a:ext>
            </a:extLst>
          </p:cNvPr>
          <p:cNvSpPr>
            <a:spLocks noGrp="1"/>
          </p:cNvSpPr>
          <p:nvPr>
            <p:ph type="title"/>
          </p:nvPr>
        </p:nvSpPr>
        <p:spPr>
          <a:xfrm>
            <a:off x="188844" y="139839"/>
            <a:ext cx="10515600" cy="642040"/>
          </a:xfrm>
        </p:spPr>
        <p:txBody>
          <a:bodyPr>
            <a:normAutofit/>
          </a:bodyPr>
          <a:lstStyle/>
          <a:p>
            <a:pPr eaLnBrk="1" hangingPunct="1"/>
            <a:r>
              <a:rPr lang="es-CO" altLang="es-CO" sz="3200" b="1" dirty="0">
                <a:solidFill>
                  <a:srgbClr val="C00000"/>
                </a:solidFill>
                <a:latin typeface="Agency FB" panose="020B0503020202020204" pitchFamily="34" charset="0"/>
              </a:rPr>
              <a:t>CFR</a:t>
            </a:r>
          </a:p>
        </p:txBody>
      </p:sp>
      <p:pic>
        <p:nvPicPr>
          <p:cNvPr id="3" name="Imagen 2">
            <a:extLst>
              <a:ext uri="{FF2B5EF4-FFF2-40B4-BE49-F238E27FC236}">
                <a16:creationId xmlns:a16="http://schemas.microsoft.com/office/drawing/2014/main" xmlns="" id="{75744FAA-717B-4505-8DD2-88B39BC9B7B8}"/>
              </a:ext>
            </a:extLst>
          </p:cNvPr>
          <p:cNvPicPr>
            <a:picLocks noChangeAspect="1"/>
          </p:cNvPicPr>
          <p:nvPr/>
        </p:nvPicPr>
        <p:blipFill>
          <a:blip r:embed="rId2" cstate="print"/>
          <a:stretch>
            <a:fillRect/>
          </a:stretch>
        </p:blipFill>
        <p:spPr>
          <a:xfrm>
            <a:off x="2239617" y="1235286"/>
            <a:ext cx="8229600" cy="4387427"/>
          </a:xfrm>
          <a:prstGeom prst="rect">
            <a:avLst/>
          </a:prstGeom>
        </p:spPr>
      </p:pic>
    </p:spTree>
    <p:extLst>
      <p:ext uri="{BB962C8B-B14F-4D97-AF65-F5344CB8AC3E}">
        <p14:creationId xmlns:p14="http://schemas.microsoft.com/office/powerpoint/2010/main" xmlns="" val="175304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3ECFD687-F7C3-4113-876D-79FD88F6B302}"/>
              </a:ext>
            </a:extLst>
          </p:cNvPr>
          <p:cNvSpPr>
            <a:spLocks noGrp="1"/>
          </p:cNvSpPr>
          <p:nvPr>
            <p:ph type="title"/>
          </p:nvPr>
        </p:nvSpPr>
        <p:spPr/>
        <p:txBody>
          <a:bodyPr>
            <a:normAutofit/>
          </a:bodyPr>
          <a:lstStyle/>
          <a:p>
            <a:pPr algn="ctr" eaLnBrk="1" hangingPunct="1"/>
            <a:r>
              <a:rPr lang="es-CO" altLang="es-CO" sz="3200" b="1" dirty="0">
                <a:solidFill>
                  <a:srgbClr val="C00000"/>
                </a:solidFill>
                <a:latin typeface="Agency FB" panose="020B0503020202020204" pitchFamily="34" charset="0"/>
              </a:rPr>
              <a:t>11. CIF - COST, INSURANCE AND FREIGHT – COSTO, SEGURO Y FLETE (INDICANDO PUERTO DE DESTINO CONVENIDO)</a:t>
            </a:r>
          </a:p>
        </p:txBody>
      </p:sp>
      <p:pic>
        <p:nvPicPr>
          <p:cNvPr id="5" name="1 Imagen">
            <a:extLst>
              <a:ext uri="{FF2B5EF4-FFF2-40B4-BE49-F238E27FC236}">
                <a16:creationId xmlns:a16="http://schemas.microsoft.com/office/drawing/2014/main" xmlns="" id="{49585B69-4DCD-46C9-950F-03762F4337E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5136" y="1712233"/>
            <a:ext cx="6921727" cy="218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3 Rectángulo">
            <a:extLst>
              <a:ext uri="{FF2B5EF4-FFF2-40B4-BE49-F238E27FC236}">
                <a16:creationId xmlns:a16="http://schemas.microsoft.com/office/drawing/2014/main" xmlns="" id="{3D92AA4A-FBBA-4872-A9B7-20773F2B2949}"/>
              </a:ext>
            </a:extLst>
          </p:cNvPr>
          <p:cNvSpPr/>
          <p:nvPr/>
        </p:nvSpPr>
        <p:spPr>
          <a:xfrm>
            <a:off x="1743145" y="4192104"/>
            <a:ext cx="8527290" cy="1384995"/>
          </a:xfrm>
          <a:prstGeom prst="rect">
            <a:avLst/>
          </a:prstGeom>
        </p:spPr>
        <p:txBody>
          <a:bodyPr wrap="square">
            <a:spAutoFit/>
          </a:bodyPr>
          <a:lstStyle/>
          <a:p>
            <a:pPr algn="just" eaLnBrk="1" hangingPunct="1">
              <a:defRPr/>
            </a:pPr>
            <a:r>
              <a:rPr lang="es-CO" sz="2800" b="1" dirty="0">
                <a:latin typeface="Agency FB" panose="020B0503020202020204" pitchFamily="34" charset="0"/>
                <a:cs typeface="Arial" charset="0"/>
              </a:rPr>
              <a:t>Características: </a:t>
            </a:r>
            <a:r>
              <a:rPr lang="es-CO" sz="2800" dirty="0">
                <a:latin typeface="Agency FB" panose="020B0503020202020204" pitchFamily="34" charset="0"/>
                <a:cs typeface="Arial" charset="0"/>
              </a:rPr>
              <a:t>El vendedor realiza la entrega de la mercancía a bordo del buque en el puerto de embarque  convenido y paga los costes y el flete necesarios. Así mismo, debe contratarla cobertura del seguro.</a:t>
            </a:r>
          </a:p>
        </p:txBody>
      </p:sp>
    </p:spTree>
    <p:extLst>
      <p:ext uri="{BB962C8B-B14F-4D97-AF65-F5344CB8AC3E}">
        <p14:creationId xmlns:p14="http://schemas.microsoft.com/office/powerpoint/2010/main" xmlns="" val="247437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1DEA3774-0B66-406D-9DB9-F4ADADA4D579}"/>
              </a:ext>
            </a:extLst>
          </p:cNvPr>
          <p:cNvSpPr>
            <a:spLocks noGrp="1"/>
          </p:cNvSpPr>
          <p:nvPr>
            <p:ph type="title"/>
          </p:nvPr>
        </p:nvSpPr>
        <p:spPr>
          <a:xfrm>
            <a:off x="5131143" y="287338"/>
            <a:ext cx="6093448" cy="865601"/>
          </a:xfrm>
        </p:spPr>
        <p:txBody>
          <a:bodyPr>
            <a:normAutofit/>
          </a:bodyPr>
          <a:lstStyle/>
          <a:p>
            <a:pPr eaLnBrk="1" hangingPunct="1"/>
            <a:r>
              <a:rPr lang="es-CO" altLang="es-CO" sz="3200" b="1" dirty="0">
                <a:solidFill>
                  <a:srgbClr val="C00000"/>
                </a:solidFill>
                <a:latin typeface="Agency FB" panose="020B0503020202020204" pitchFamily="34" charset="0"/>
              </a:rPr>
              <a:t>CIF - COST, INSURANCE AND FREIGHT</a:t>
            </a:r>
          </a:p>
        </p:txBody>
      </p:sp>
      <p:pic>
        <p:nvPicPr>
          <p:cNvPr id="8" name="Imagen 7">
            <a:extLst>
              <a:ext uri="{FF2B5EF4-FFF2-40B4-BE49-F238E27FC236}">
                <a16:creationId xmlns:a16="http://schemas.microsoft.com/office/drawing/2014/main" xmlns="" id="{95909264-80A5-4AD3-AEAA-DE334518DBD4}"/>
              </a:ext>
            </a:extLst>
          </p:cNvPr>
          <p:cNvPicPr>
            <a:picLocks noChangeAspect="1"/>
          </p:cNvPicPr>
          <p:nvPr/>
        </p:nvPicPr>
        <p:blipFill>
          <a:blip r:embed="rId2" cstate="print"/>
          <a:stretch>
            <a:fillRect/>
          </a:stretch>
        </p:blipFill>
        <p:spPr>
          <a:xfrm>
            <a:off x="848140" y="1012031"/>
            <a:ext cx="9952382" cy="4833938"/>
          </a:xfrm>
          <a:prstGeom prst="rect">
            <a:avLst/>
          </a:prstGeom>
        </p:spPr>
      </p:pic>
    </p:spTree>
    <p:extLst>
      <p:ext uri="{BB962C8B-B14F-4D97-AF65-F5344CB8AC3E}">
        <p14:creationId xmlns:p14="http://schemas.microsoft.com/office/powerpoint/2010/main" xmlns="" val="287897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F3DFE252-5059-4DF9-A201-EEF4249FDE9B}"/>
              </a:ext>
            </a:extLst>
          </p:cNvPr>
          <p:cNvSpPr>
            <a:spLocks noGrp="1"/>
          </p:cNvSpPr>
          <p:nvPr>
            <p:ph type="title"/>
          </p:nvPr>
        </p:nvSpPr>
        <p:spPr>
          <a:xfrm>
            <a:off x="838200" y="365126"/>
            <a:ext cx="10515600" cy="602284"/>
          </a:xfrm>
        </p:spPr>
        <p:txBody>
          <a:bodyPr>
            <a:normAutofit/>
          </a:bodyPr>
          <a:lstStyle/>
          <a:p>
            <a:pPr eaLnBrk="1" hangingPunct="1"/>
            <a:r>
              <a:rPr lang="es-CO" altLang="es-CO" sz="3200" b="1" dirty="0">
                <a:solidFill>
                  <a:srgbClr val="C00000"/>
                </a:solidFill>
                <a:latin typeface="Agency FB" panose="020B0503020202020204" pitchFamily="34" charset="0"/>
              </a:rPr>
              <a:t>CIF</a:t>
            </a:r>
          </a:p>
        </p:txBody>
      </p:sp>
      <p:pic>
        <p:nvPicPr>
          <p:cNvPr id="3" name="Imagen 2">
            <a:extLst>
              <a:ext uri="{FF2B5EF4-FFF2-40B4-BE49-F238E27FC236}">
                <a16:creationId xmlns:a16="http://schemas.microsoft.com/office/drawing/2014/main" xmlns="" id="{6B122E6F-DE2A-4942-8E4A-3ED374A13CFD}"/>
              </a:ext>
            </a:extLst>
          </p:cNvPr>
          <p:cNvPicPr>
            <a:picLocks noChangeAspect="1"/>
          </p:cNvPicPr>
          <p:nvPr/>
        </p:nvPicPr>
        <p:blipFill>
          <a:blip r:embed="rId2" cstate="print"/>
          <a:stretch>
            <a:fillRect/>
          </a:stretch>
        </p:blipFill>
        <p:spPr>
          <a:xfrm>
            <a:off x="1789043" y="999709"/>
            <a:ext cx="8229600" cy="4945188"/>
          </a:xfrm>
          <a:prstGeom prst="rect">
            <a:avLst/>
          </a:prstGeom>
        </p:spPr>
      </p:pic>
    </p:spTree>
    <p:extLst>
      <p:ext uri="{BB962C8B-B14F-4D97-AF65-F5344CB8AC3E}">
        <p14:creationId xmlns:p14="http://schemas.microsoft.com/office/powerpoint/2010/main" xmlns="" val="340175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se.ramos\Desktop\INCOTERMS BOG\incoterms2010.png">
            <a:extLst>
              <a:ext uri="{FF2B5EF4-FFF2-40B4-BE49-F238E27FC236}">
                <a16:creationId xmlns:a16="http://schemas.microsoft.com/office/drawing/2014/main" xmlns="" id="{83A33AA2-0440-433B-AF74-2FDC02DDBFE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684" y="232230"/>
            <a:ext cx="10264173" cy="582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734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C8A9706-E1B3-4167-8F85-09B4F32E2B5B}"/>
              </a:ext>
            </a:extLst>
          </p:cNvPr>
          <p:cNvPicPr>
            <a:picLocks noChangeAspect="1"/>
          </p:cNvPicPr>
          <p:nvPr/>
        </p:nvPicPr>
        <p:blipFill>
          <a:blip r:embed="rId2" cstate="print"/>
          <a:stretch>
            <a:fillRect/>
          </a:stretch>
        </p:blipFill>
        <p:spPr>
          <a:xfrm>
            <a:off x="2102747" y="1308032"/>
            <a:ext cx="7800975" cy="4854230"/>
          </a:xfrm>
          <a:prstGeom prst="rect">
            <a:avLst/>
          </a:prstGeom>
        </p:spPr>
      </p:pic>
      <p:sp>
        <p:nvSpPr>
          <p:cNvPr id="3" name="CuadroTexto 2">
            <a:extLst>
              <a:ext uri="{FF2B5EF4-FFF2-40B4-BE49-F238E27FC236}">
                <a16:creationId xmlns:a16="http://schemas.microsoft.com/office/drawing/2014/main" xmlns="" id="{9BEE3F94-0FDE-490E-ADD2-0056016C1EBA}"/>
              </a:ext>
            </a:extLst>
          </p:cNvPr>
          <p:cNvSpPr txBox="1"/>
          <p:nvPr/>
        </p:nvSpPr>
        <p:spPr>
          <a:xfrm>
            <a:off x="3615401" y="344556"/>
            <a:ext cx="4775666" cy="707886"/>
          </a:xfrm>
          <a:prstGeom prst="rect">
            <a:avLst/>
          </a:prstGeom>
          <a:noFill/>
        </p:spPr>
        <p:txBody>
          <a:bodyPr wrap="none" rtlCol="0">
            <a:spAutoFit/>
          </a:bodyPr>
          <a:lstStyle/>
          <a:p>
            <a:pPr algn="ctr"/>
            <a:r>
              <a:rPr lang="es-ES" sz="4000" b="1" dirty="0">
                <a:solidFill>
                  <a:srgbClr val="FF0000"/>
                </a:solidFill>
                <a:latin typeface="Agency FB" panose="020B0503020202020204" pitchFamily="34" charset="0"/>
              </a:rPr>
              <a:t>DISTRIBUCIÓN DE GASTOS </a:t>
            </a:r>
          </a:p>
        </p:txBody>
      </p:sp>
    </p:spTree>
    <p:extLst>
      <p:ext uri="{BB962C8B-B14F-4D97-AF65-F5344CB8AC3E}">
        <p14:creationId xmlns:p14="http://schemas.microsoft.com/office/powerpoint/2010/main" xmlns="" val="114906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1F68895-6D3D-4B11-80CF-806CFA554A7E}"/>
              </a:ext>
            </a:extLst>
          </p:cNvPr>
          <p:cNvSpPr txBox="1">
            <a:spLocks noGrp="1"/>
          </p:cNvSpPr>
          <p:nvPr>
            <p:ph type="title"/>
          </p:nvPr>
        </p:nvSpPr>
        <p:spPr>
          <a:xfrm>
            <a:off x="3797935" y="760141"/>
            <a:ext cx="4596130" cy="535531"/>
          </a:xfrm>
          <a:prstGeom prst="rect">
            <a:avLst/>
          </a:prstGeom>
          <a:noFill/>
        </p:spPr>
        <p:txBody>
          <a:bodyPr wrap="none" rtlCol="0">
            <a:spAutoFit/>
          </a:bodyPr>
          <a:lstStyle/>
          <a:p>
            <a:pPr algn="ctr"/>
            <a:r>
              <a:rPr lang="es-CO" altLang="es-CO" sz="3200" b="1" dirty="0">
                <a:solidFill>
                  <a:srgbClr val="C00000"/>
                </a:solidFill>
                <a:latin typeface="Agency FB" panose="020B0503020202020204" pitchFamily="34" charset="0"/>
              </a:rPr>
              <a:t>FINALIDAD DE LOS INCOTERMS®</a:t>
            </a:r>
            <a:endParaRPr lang="es-CO" sz="3200" b="1" dirty="0">
              <a:solidFill>
                <a:srgbClr val="C00000"/>
              </a:solidFill>
              <a:latin typeface="Agency FB" panose="020B0503020202020204" pitchFamily="34" charset="0"/>
            </a:endParaRPr>
          </a:p>
        </p:txBody>
      </p:sp>
      <p:sp>
        <p:nvSpPr>
          <p:cNvPr id="5" name="2 Marcador de contenido">
            <a:extLst>
              <a:ext uri="{FF2B5EF4-FFF2-40B4-BE49-F238E27FC236}">
                <a16:creationId xmlns:a16="http://schemas.microsoft.com/office/drawing/2014/main" xmlns="" id="{7A8F93DB-3970-4EA5-B5AE-B6280CD1B943}"/>
              </a:ext>
            </a:extLst>
          </p:cNvPr>
          <p:cNvSpPr>
            <a:spLocks noGrp="1"/>
          </p:cNvSpPr>
          <p:nvPr>
            <p:ph idx="1"/>
          </p:nvPr>
        </p:nvSpPr>
        <p:spPr>
          <a:xfrm>
            <a:off x="997226" y="1438897"/>
            <a:ext cx="10515600" cy="4351338"/>
          </a:xfrm>
        </p:spPr>
        <p:txBody>
          <a:bodyPr>
            <a:normAutofit/>
          </a:bodyPr>
          <a:lstStyle/>
          <a:p>
            <a:pPr algn="just" eaLnBrk="1" hangingPunct="1">
              <a:buFont typeface="Arial" charset="0"/>
              <a:buChar char="•"/>
              <a:defRPr/>
            </a:pPr>
            <a:r>
              <a:rPr lang="es-CO" altLang="es-CO" dirty="0">
                <a:latin typeface="Agency FB" panose="020B0503020202020204" pitchFamily="34" charset="0"/>
              </a:rPr>
              <a:t>Establecer un conjunto de reglas internacionales que tienen como finalidad facilitar la conducción del comercio global. Así podrán evitarse las incertidumbres derivadas de las distintas interpretaciones en diferentes países.  Utilizar un lenguaje común.</a:t>
            </a:r>
          </a:p>
          <a:p>
            <a:pPr marL="0" indent="0" algn="just" eaLnBrk="1" hangingPunct="1">
              <a:buFont typeface="Arial" charset="0"/>
              <a:buNone/>
              <a:defRPr/>
            </a:pPr>
            <a:endParaRPr lang="es-CO" altLang="es-CO" dirty="0">
              <a:latin typeface="Agency FB" panose="020B0503020202020204" pitchFamily="34" charset="0"/>
            </a:endParaRPr>
          </a:p>
          <a:p>
            <a:pPr algn="just" eaLnBrk="1" hangingPunct="1">
              <a:buFont typeface="Arial" charset="0"/>
              <a:buChar char="•"/>
              <a:defRPr/>
            </a:pPr>
            <a:r>
              <a:rPr lang="es-CO" altLang="es-CO" dirty="0">
                <a:latin typeface="Agency FB" panose="020B0503020202020204" pitchFamily="34" charset="0"/>
              </a:rPr>
              <a:t>Los INCOTERMS, ayudan a identificar las obligaciones entre las partes (Comprador/Vendedor ) y reduce el riesgo de complicaciones legales.</a:t>
            </a:r>
          </a:p>
          <a:p>
            <a:pPr algn="just" eaLnBrk="1" hangingPunct="1">
              <a:buFont typeface="Arial" charset="0"/>
              <a:buChar char="•"/>
              <a:defRPr/>
            </a:pPr>
            <a:endParaRPr lang="es-CO" altLang="es-CO" dirty="0">
              <a:latin typeface="Agency FB" panose="020B0503020202020204" pitchFamily="34" charset="0"/>
            </a:endParaRPr>
          </a:p>
          <a:p>
            <a:pPr algn="just" eaLnBrk="1" hangingPunct="1">
              <a:buFont typeface="Arial" charset="0"/>
              <a:buChar char="•"/>
              <a:defRPr/>
            </a:pPr>
            <a:r>
              <a:rPr lang="es-CO" altLang="es-CO" dirty="0">
                <a:latin typeface="Agency FB" panose="020B0503020202020204" pitchFamily="34" charset="0"/>
              </a:rPr>
              <a:t>Los INCOTERMS determinan el punto exacto de la transferencia del riesgo de daño y la responsabilidad de entrega de la mercancía entre vendedor y comprador.</a:t>
            </a:r>
          </a:p>
        </p:txBody>
      </p:sp>
    </p:spTree>
    <p:extLst>
      <p:ext uri="{BB962C8B-B14F-4D97-AF65-F5344CB8AC3E}">
        <p14:creationId xmlns:p14="http://schemas.microsoft.com/office/powerpoint/2010/main" xmlns="" val="16670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0B18786-2256-4389-8B06-55A594AF2210}"/>
              </a:ext>
            </a:extLst>
          </p:cNvPr>
          <p:cNvPicPr>
            <a:picLocks noChangeAspect="1"/>
          </p:cNvPicPr>
          <p:nvPr/>
        </p:nvPicPr>
        <p:blipFill>
          <a:blip r:embed="rId2" cstate="print"/>
          <a:stretch>
            <a:fillRect/>
          </a:stretch>
        </p:blipFill>
        <p:spPr>
          <a:xfrm>
            <a:off x="217713" y="133576"/>
            <a:ext cx="10493829" cy="5889852"/>
          </a:xfrm>
          <a:prstGeom prst="rect">
            <a:avLst/>
          </a:prstGeom>
        </p:spPr>
      </p:pic>
    </p:spTree>
    <p:extLst>
      <p:ext uri="{BB962C8B-B14F-4D97-AF65-F5344CB8AC3E}">
        <p14:creationId xmlns:p14="http://schemas.microsoft.com/office/powerpoint/2010/main" xmlns="" val="39937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D9C535DB-245B-4C7E-B67A-F560A918783F}"/>
              </a:ext>
            </a:extLst>
          </p:cNvPr>
          <p:cNvPicPr>
            <a:picLocks noChangeAspect="1"/>
          </p:cNvPicPr>
          <p:nvPr/>
        </p:nvPicPr>
        <p:blipFill>
          <a:blip r:embed="rId2" cstate="print"/>
          <a:stretch>
            <a:fillRect/>
          </a:stretch>
        </p:blipFill>
        <p:spPr>
          <a:xfrm>
            <a:off x="9971310" y="219593"/>
            <a:ext cx="2220690" cy="898007"/>
          </a:xfrm>
          <a:prstGeom prst="rect">
            <a:avLst/>
          </a:prstGeom>
        </p:spPr>
      </p:pic>
      <p:pic>
        <p:nvPicPr>
          <p:cNvPr id="10" name="Imagen 9">
            <a:extLst>
              <a:ext uri="{FF2B5EF4-FFF2-40B4-BE49-F238E27FC236}">
                <a16:creationId xmlns:a16="http://schemas.microsoft.com/office/drawing/2014/main" xmlns="" id="{92F215DA-ACFF-4275-AD0A-589316B89F3C}"/>
              </a:ext>
            </a:extLst>
          </p:cNvPr>
          <p:cNvPicPr>
            <a:picLocks noChangeAspect="1"/>
          </p:cNvPicPr>
          <p:nvPr/>
        </p:nvPicPr>
        <p:blipFill>
          <a:blip r:embed="rId3" cstate="print"/>
          <a:stretch>
            <a:fillRect/>
          </a:stretch>
        </p:blipFill>
        <p:spPr>
          <a:xfrm>
            <a:off x="-1" y="6325524"/>
            <a:ext cx="12192001" cy="532476"/>
          </a:xfrm>
          <a:prstGeom prst="rect">
            <a:avLst/>
          </a:prstGeom>
        </p:spPr>
      </p:pic>
      <p:pic>
        <p:nvPicPr>
          <p:cNvPr id="6" name="Imagen 5">
            <a:extLst>
              <a:ext uri="{FF2B5EF4-FFF2-40B4-BE49-F238E27FC236}">
                <a16:creationId xmlns:a16="http://schemas.microsoft.com/office/drawing/2014/main" xmlns="" id="{3AF972FC-C3A4-4637-9B69-D9BECBDC008E}"/>
              </a:ext>
            </a:extLst>
          </p:cNvPr>
          <p:cNvPicPr>
            <a:picLocks noChangeAspect="1"/>
          </p:cNvPicPr>
          <p:nvPr/>
        </p:nvPicPr>
        <p:blipFill>
          <a:blip r:embed="rId4" cstate="print"/>
          <a:stretch>
            <a:fillRect/>
          </a:stretch>
        </p:blipFill>
        <p:spPr>
          <a:xfrm>
            <a:off x="1913903" y="1922842"/>
            <a:ext cx="7561401" cy="4170527"/>
          </a:xfrm>
          <a:prstGeom prst="rect">
            <a:avLst/>
          </a:prstGeom>
        </p:spPr>
      </p:pic>
      <p:sp>
        <p:nvSpPr>
          <p:cNvPr id="11" name="2 Marcador de contenido">
            <a:extLst>
              <a:ext uri="{FF2B5EF4-FFF2-40B4-BE49-F238E27FC236}">
                <a16:creationId xmlns:a16="http://schemas.microsoft.com/office/drawing/2014/main" xmlns="" id="{35BDFFC2-C8BA-4B37-A2D2-DA4F0D6D103C}"/>
              </a:ext>
            </a:extLst>
          </p:cNvPr>
          <p:cNvSpPr txBox="1">
            <a:spLocks/>
          </p:cNvSpPr>
          <p:nvPr/>
        </p:nvSpPr>
        <p:spPr>
          <a:xfrm>
            <a:off x="1175164" y="293877"/>
            <a:ext cx="8675688" cy="1512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altLang="es-CO" sz="3200" b="1" dirty="0">
                <a:solidFill>
                  <a:srgbClr val="C00000"/>
                </a:solidFill>
                <a:latin typeface="Agency FB" panose="020B0503020202020204" pitchFamily="34" charset="0"/>
              </a:rPr>
              <a:t>REGLAS INCOTERMS® 2010</a:t>
            </a:r>
            <a:br>
              <a:rPr lang="es-CO" altLang="es-CO" sz="3200" b="1" dirty="0">
                <a:solidFill>
                  <a:srgbClr val="C00000"/>
                </a:solidFill>
                <a:latin typeface="Agency FB" panose="020B0503020202020204" pitchFamily="34" charset="0"/>
              </a:rPr>
            </a:br>
            <a:r>
              <a:rPr lang="es-CO" altLang="es-CO" sz="3200" b="1" dirty="0">
                <a:solidFill>
                  <a:srgbClr val="C00000"/>
                </a:solidFill>
                <a:latin typeface="Agency FB" panose="020B0503020202020204" pitchFamily="34" charset="0"/>
              </a:rPr>
              <a:t>PARA CUALQUIER MODO DE TRANSPORTE</a:t>
            </a:r>
            <a:r>
              <a:rPr lang="es-CO" altLang="es-CO" sz="3200" dirty="0">
                <a:solidFill>
                  <a:schemeClr val="tx2">
                    <a:lumMod val="50000"/>
                  </a:schemeClr>
                </a:solidFill>
              </a:rPr>
              <a:t/>
            </a:r>
            <a:br>
              <a:rPr lang="es-CO" altLang="es-CO" sz="3200" dirty="0">
                <a:solidFill>
                  <a:schemeClr val="tx2">
                    <a:lumMod val="50000"/>
                  </a:schemeClr>
                </a:solidFill>
              </a:rPr>
            </a:br>
            <a:endParaRPr lang="es-CO" altLang="es-CO" sz="3200" dirty="0">
              <a:solidFill>
                <a:schemeClr val="tx2">
                  <a:lumMod val="50000"/>
                </a:schemeClr>
              </a:solidFill>
            </a:endParaRPr>
          </a:p>
        </p:txBody>
      </p:sp>
    </p:spTree>
    <p:extLst>
      <p:ext uri="{BB962C8B-B14F-4D97-AF65-F5344CB8AC3E}">
        <p14:creationId xmlns:p14="http://schemas.microsoft.com/office/powerpoint/2010/main" xmlns="" val="124369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7F418681-14E1-42E3-85E4-AA852E84F9B9}"/>
              </a:ext>
            </a:extLst>
          </p:cNvPr>
          <p:cNvSpPr>
            <a:spLocks noGrp="1"/>
          </p:cNvSpPr>
          <p:nvPr>
            <p:ph type="title"/>
          </p:nvPr>
        </p:nvSpPr>
        <p:spPr/>
        <p:txBody>
          <a:bodyPr>
            <a:noAutofit/>
          </a:bodyPr>
          <a:lstStyle/>
          <a:p>
            <a:pPr algn="ctr" eaLnBrk="1" hangingPunct="1"/>
            <a:r>
              <a:rPr lang="es-CO" altLang="es-CO" sz="2800" b="1" dirty="0">
                <a:solidFill>
                  <a:srgbClr val="C00000"/>
                </a:solidFill>
                <a:latin typeface="Agency FB" panose="020B0503020202020204" pitchFamily="34" charset="0"/>
              </a:rPr>
              <a:t>1. EXW - Ex Works – En Fábrica </a:t>
            </a:r>
            <a:br>
              <a:rPr lang="es-CO" altLang="es-CO" sz="2800" b="1" dirty="0">
                <a:solidFill>
                  <a:srgbClr val="C00000"/>
                </a:solidFill>
                <a:latin typeface="Agency FB" panose="020B0503020202020204" pitchFamily="34" charset="0"/>
              </a:rPr>
            </a:br>
            <a:r>
              <a:rPr lang="es-CO" altLang="es-CO" sz="2800" b="1" dirty="0">
                <a:solidFill>
                  <a:srgbClr val="C00000"/>
                </a:solidFill>
                <a:latin typeface="Agency FB" panose="020B0503020202020204" pitchFamily="34" charset="0"/>
              </a:rPr>
              <a:t>(Indicando El Lugar De Entrega Convenido)</a:t>
            </a:r>
            <a:r>
              <a:rPr lang="es-CO" altLang="es-CO" sz="2800" b="1" dirty="0">
                <a:solidFill>
                  <a:schemeClr val="tx2">
                    <a:lumMod val="50000"/>
                  </a:schemeClr>
                </a:solidFill>
              </a:rPr>
              <a:t/>
            </a:r>
            <a:br>
              <a:rPr lang="es-CO" altLang="es-CO" sz="2800" b="1" dirty="0">
                <a:solidFill>
                  <a:schemeClr val="tx2">
                    <a:lumMod val="50000"/>
                  </a:schemeClr>
                </a:solidFill>
              </a:rPr>
            </a:br>
            <a:endParaRPr lang="es-CO" altLang="es-CO" sz="2800" b="1" dirty="0">
              <a:solidFill>
                <a:schemeClr val="tx2">
                  <a:lumMod val="50000"/>
                </a:schemeClr>
              </a:solidFill>
            </a:endParaRPr>
          </a:p>
        </p:txBody>
      </p:sp>
      <p:sp>
        <p:nvSpPr>
          <p:cNvPr id="5" name="3 Rectángulo">
            <a:extLst>
              <a:ext uri="{FF2B5EF4-FFF2-40B4-BE49-F238E27FC236}">
                <a16:creationId xmlns:a16="http://schemas.microsoft.com/office/drawing/2014/main" xmlns="" id="{3507CA25-F3CA-4962-951D-696202FA09DA}"/>
              </a:ext>
            </a:extLst>
          </p:cNvPr>
          <p:cNvSpPr>
            <a:spLocks noGrp="1" noChangeArrowheads="1"/>
          </p:cNvSpPr>
          <p:nvPr>
            <p:ph idx="1"/>
          </p:nvPr>
        </p:nvSpPr>
        <p:spPr bwMode="auto">
          <a:xfrm>
            <a:off x="838200" y="1825625"/>
            <a:ext cx="4714461" cy="363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b="1" dirty="0">
                <a:latin typeface="Agency FB" panose="020B0503020202020204" pitchFamily="34" charset="0"/>
              </a:rPr>
              <a:t>Características</a:t>
            </a:r>
            <a:r>
              <a:rPr lang="es-CO" altLang="es-CO" dirty="0">
                <a:latin typeface="Agency FB" panose="020B0503020202020204" pitchFamily="34" charset="0"/>
              </a:rPr>
              <a:t>:  La mercancía es entregada cuando se pone a disposición del comprador en el establecimiento del vendedor o en otro lugar convenido, sin despacharla para la exportación ni cargarla en un vehículo receptor.</a:t>
            </a:r>
          </a:p>
        </p:txBody>
      </p:sp>
      <p:pic>
        <p:nvPicPr>
          <p:cNvPr id="6" name="1 Imagen">
            <a:extLst>
              <a:ext uri="{FF2B5EF4-FFF2-40B4-BE49-F238E27FC236}">
                <a16:creationId xmlns:a16="http://schemas.microsoft.com/office/drawing/2014/main" xmlns="" id="{A0090ECD-555C-4AFD-AA4F-63D8BCB22C9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4296" y="1813447"/>
            <a:ext cx="4313226" cy="362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455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1E431C18-F8C4-4275-87D6-91BF7FB6F4AB}"/>
              </a:ext>
            </a:extLst>
          </p:cNvPr>
          <p:cNvSpPr>
            <a:spLocks noGrp="1"/>
          </p:cNvSpPr>
          <p:nvPr>
            <p:ph type="title"/>
          </p:nvPr>
        </p:nvSpPr>
        <p:spPr/>
        <p:txBody>
          <a:bodyPr/>
          <a:lstStyle/>
          <a:p>
            <a:pPr algn="ctr" eaLnBrk="1" hangingPunct="1"/>
            <a:r>
              <a:rPr lang="es-CO" altLang="es-CO" sz="3600" b="1" dirty="0">
                <a:solidFill>
                  <a:srgbClr val="C00000"/>
                </a:solidFill>
                <a:latin typeface="Agency FB" panose="020B0503020202020204" pitchFamily="34" charset="0"/>
              </a:rPr>
              <a:t>EX WORK</a:t>
            </a:r>
          </a:p>
        </p:txBody>
      </p:sp>
      <p:pic>
        <p:nvPicPr>
          <p:cNvPr id="9" name="Imagen 8">
            <a:extLst>
              <a:ext uri="{FF2B5EF4-FFF2-40B4-BE49-F238E27FC236}">
                <a16:creationId xmlns:a16="http://schemas.microsoft.com/office/drawing/2014/main" xmlns="" id="{8AD26212-3A50-4EEF-BBA4-C3983F11F2F7}"/>
              </a:ext>
            </a:extLst>
          </p:cNvPr>
          <p:cNvPicPr>
            <a:picLocks noChangeAspect="1"/>
          </p:cNvPicPr>
          <p:nvPr/>
        </p:nvPicPr>
        <p:blipFill>
          <a:blip r:embed="rId2" cstate="print"/>
          <a:stretch>
            <a:fillRect/>
          </a:stretch>
        </p:blipFill>
        <p:spPr>
          <a:xfrm>
            <a:off x="1229139" y="1290016"/>
            <a:ext cx="10124661" cy="4514436"/>
          </a:xfrm>
          <a:prstGeom prst="rect">
            <a:avLst/>
          </a:prstGeom>
        </p:spPr>
      </p:pic>
    </p:spTree>
    <p:extLst>
      <p:ext uri="{BB962C8B-B14F-4D97-AF65-F5344CB8AC3E}">
        <p14:creationId xmlns:p14="http://schemas.microsoft.com/office/powerpoint/2010/main" xmlns="" val="52134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B77B829E-9B6D-4E5C-B502-2B285830B741}"/>
              </a:ext>
            </a:extLst>
          </p:cNvPr>
          <p:cNvSpPr txBox="1">
            <a:spLocks noGrp="1"/>
          </p:cNvSpPr>
          <p:nvPr>
            <p:ph type="title"/>
          </p:nvPr>
        </p:nvSpPr>
        <p:spPr>
          <a:xfrm>
            <a:off x="838200" y="365126"/>
            <a:ext cx="10515600" cy="7613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altLang="es-CO" sz="3600" b="1" dirty="0">
                <a:solidFill>
                  <a:srgbClr val="C00000"/>
                </a:solidFill>
                <a:latin typeface="Agency FB" panose="020B0503020202020204" pitchFamily="34" charset="0"/>
              </a:rPr>
              <a:t>EXW</a:t>
            </a:r>
          </a:p>
        </p:txBody>
      </p:sp>
      <p:pic>
        <p:nvPicPr>
          <p:cNvPr id="8" name="Imagen 7">
            <a:extLst>
              <a:ext uri="{FF2B5EF4-FFF2-40B4-BE49-F238E27FC236}">
                <a16:creationId xmlns:a16="http://schemas.microsoft.com/office/drawing/2014/main" xmlns="" id="{EAB421F9-6066-4A5E-9591-461FDBB76012}"/>
              </a:ext>
            </a:extLst>
          </p:cNvPr>
          <p:cNvPicPr>
            <a:picLocks noChangeAspect="1"/>
          </p:cNvPicPr>
          <p:nvPr/>
        </p:nvPicPr>
        <p:blipFill>
          <a:blip r:embed="rId2" cstate="print"/>
          <a:stretch>
            <a:fillRect/>
          </a:stretch>
        </p:blipFill>
        <p:spPr>
          <a:xfrm>
            <a:off x="1166191" y="1126436"/>
            <a:ext cx="9409044" cy="4797286"/>
          </a:xfrm>
          <a:prstGeom prst="rect">
            <a:avLst/>
          </a:prstGeom>
        </p:spPr>
      </p:pic>
    </p:spTree>
    <p:extLst>
      <p:ext uri="{BB962C8B-B14F-4D97-AF65-F5344CB8AC3E}">
        <p14:creationId xmlns:p14="http://schemas.microsoft.com/office/powerpoint/2010/main" xmlns="" val="164645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9AE1D235-EC53-4C1F-B566-4A289F7BEFD4}"/>
              </a:ext>
            </a:extLst>
          </p:cNvPr>
          <p:cNvSpPr>
            <a:spLocks noGrp="1"/>
          </p:cNvSpPr>
          <p:nvPr>
            <p:ph type="title"/>
          </p:nvPr>
        </p:nvSpPr>
        <p:spPr/>
        <p:txBody>
          <a:bodyPr>
            <a:normAutofit/>
          </a:bodyPr>
          <a:lstStyle/>
          <a:p>
            <a:pPr algn="ctr" eaLnBrk="1" hangingPunct="1"/>
            <a:r>
              <a:rPr lang="es-CO" altLang="es-CO" sz="3600" b="1" dirty="0">
                <a:solidFill>
                  <a:srgbClr val="C00000"/>
                </a:solidFill>
                <a:latin typeface="Agency FB" panose="020B0503020202020204" pitchFamily="34" charset="0"/>
              </a:rPr>
              <a:t>2. FCA - Free </a:t>
            </a:r>
            <a:r>
              <a:rPr lang="es-CO" altLang="es-CO" sz="3600" b="1" dirty="0" err="1">
                <a:solidFill>
                  <a:srgbClr val="C00000"/>
                </a:solidFill>
                <a:latin typeface="Agency FB" panose="020B0503020202020204" pitchFamily="34" charset="0"/>
              </a:rPr>
              <a:t>Carrier</a:t>
            </a:r>
            <a:r>
              <a:rPr lang="es-CO" altLang="es-CO" sz="3600" b="1" dirty="0">
                <a:solidFill>
                  <a:srgbClr val="C00000"/>
                </a:solidFill>
                <a:latin typeface="Agency FB" panose="020B0503020202020204" pitchFamily="34" charset="0"/>
              </a:rPr>
              <a:t> – Franco Transportista</a:t>
            </a:r>
            <a:br>
              <a:rPr lang="es-CO" altLang="es-CO" sz="3600" b="1" dirty="0">
                <a:solidFill>
                  <a:srgbClr val="C00000"/>
                </a:solidFill>
                <a:latin typeface="Agency FB" panose="020B0503020202020204" pitchFamily="34" charset="0"/>
              </a:rPr>
            </a:br>
            <a:r>
              <a:rPr lang="es-CO" altLang="es-CO" sz="3600" b="1" dirty="0">
                <a:solidFill>
                  <a:srgbClr val="C00000"/>
                </a:solidFill>
                <a:latin typeface="Agency FB" panose="020B0503020202020204" pitchFamily="34" charset="0"/>
              </a:rPr>
              <a:t> (Lugar de entrega convenido)</a:t>
            </a:r>
          </a:p>
        </p:txBody>
      </p:sp>
      <p:sp>
        <p:nvSpPr>
          <p:cNvPr id="5" name="3 Rectángulo">
            <a:extLst>
              <a:ext uri="{FF2B5EF4-FFF2-40B4-BE49-F238E27FC236}">
                <a16:creationId xmlns:a16="http://schemas.microsoft.com/office/drawing/2014/main" xmlns="" id="{D2EF4897-17A6-4E14-9C15-401DEB073161}"/>
              </a:ext>
            </a:extLst>
          </p:cNvPr>
          <p:cNvSpPr>
            <a:spLocks noGrp="1" noChangeArrowheads="1"/>
          </p:cNvSpPr>
          <p:nvPr>
            <p:ph idx="1"/>
          </p:nvPr>
        </p:nvSpPr>
        <p:spPr bwMode="auto">
          <a:xfrm>
            <a:off x="1063487" y="1701529"/>
            <a:ext cx="10515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sz="4000" b="1" dirty="0">
                <a:latin typeface="Agency FB" panose="020B0503020202020204" pitchFamily="34" charset="0"/>
              </a:rPr>
              <a:t>Características</a:t>
            </a:r>
            <a:r>
              <a:rPr lang="es-CO" altLang="es-CO" sz="4000" dirty="0">
                <a:latin typeface="Agency FB" panose="020B0503020202020204" pitchFamily="34" charset="0"/>
              </a:rPr>
              <a:t>:  El vendedor entrega la mercancía, despachada para la exportación, al porteador o a la persona designada por el comprador en el lugar convenido.</a:t>
            </a:r>
          </a:p>
        </p:txBody>
      </p:sp>
      <p:pic>
        <p:nvPicPr>
          <p:cNvPr id="6" name="1 Imagen">
            <a:extLst>
              <a:ext uri="{FF2B5EF4-FFF2-40B4-BE49-F238E27FC236}">
                <a16:creationId xmlns:a16="http://schemas.microsoft.com/office/drawing/2014/main" xmlns="" id="{C8470E4A-8257-46C4-B6BC-A07BF95AE10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9468" y="3466697"/>
            <a:ext cx="5673064" cy="2629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2776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297EC275-768B-4946-A332-0E5DCDDB8ABF}"/>
              </a:ext>
            </a:extLst>
          </p:cNvPr>
          <p:cNvSpPr>
            <a:spLocks noGrp="1"/>
          </p:cNvSpPr>
          <p:nvPr>
            <p:ph type="title"/>
          </p:nvPr>
        </p:nvSpPr>
        <p:spPr/>
        <p:txBody>
          <a:bodyPr>
            <a:normAutofit/>
          </a:bodyPr>
          <a:lstStyle/>
          <a:p>
            <a:pPr algn="ctr" eaLnBrk="1" hangingPunct="1"/>
            <a:r>
              <a:rPr lang="es-CO" altLang="es-CO" sz="3200" b="1" dirty="0">
                <a:solidFill>
                  <a:schemeClr val="tx2">
                    <a:lumMod val="50000"/>
                  </a:schemeClr>
                </a:solidFill>
              </a:rPr>
              <a:t>FCA - Free </a:t>
            </a:r>
            <a:r>
              <a:rPr lang="es-CO" altLang="es-CO" sz="3200" b="1" dirty="0" err="1">
                <a:solidFill>
                  <a:schemeClr val="tx2">
                    <a:lumMod val="50000"/>
                  </a:schemeClr>
                </a:solidFill>
              </a:rPr>
              <a:t>Carrier</a:t>
            </a:r>
            <a:r>
              <a:rPr lang="es-CO" altLang="es-CO" sz="3200" b="1" dirty="0">
                <a:solidFill>
                  <a:schemeClr val="tx2">
                    <a:lumMod val="50000"/>
                  </a:schemeClr>
                </a:solidFill>
              </a:rPr>
              <a:t> </a:t>
            </a:r>
          </a:p>
        </p:txBody>
      </p:sp>
      <p:pic>
        <p:nvPicPr>
          <p:cNvPr id="6" name="Imagen 5">
            <a:extLst>
              <a:ext uri="{FF2B5EF4-FFF2-40B4-BE49-F238E27FC236}">
                <a16:creationId xmlns:a16="http://schemas.microsoft.com/office/drawing/2014/main" xmlns="" id="{0699EB83-FA98-48E3-B34F-9E9A4E0CE1E8}"/>
              </a:ext>
            </a:extLst>
          </p:cNvPr>
          <p:cNvPicPr>
            <a:picLocks noChangeAspect="1"/>
          </p:cNvPicPr>
          <p:nvPr/>
        </p:nvPicPr>
        <p:blipFill>
          <a:blip r:embed="rId2" cstate="print"/>
          <a:stretch>
            <a:fillRect/>
          </a:stretch>
        </p:blipFill>
        <p:spPr>
          <a:xfrm>
            <a:off x="1166191" y="1338262"/>
            <a:ext cx="10296939" cy="4466190"/>
          </a:xfrm>
          <a:prstGeom prst="rect">
            <a:avLst/>
          </a:prstGeom>
        </p:spPr>
      </p:pic>
    </p:spTree>
    <p:extLst>
      <p:ext uri="{BB962C8B-B14F-4D97-AF65-F5344CB8AC3E}">
        <p14:creationId xmlns:p14="http://schemas.microsoft.com/office/powerpoint/2010/main" xmlns="" val="2129486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ACBE1C5D-C296-4697-8865-FA4F9A7BBF7C}"/>
              </a:ext>
            </a:extLst>
          </p:cNvPr>
          <p:cNvSpPr>
            <a:spLocks noGrp="1"/>
          </p:cNvSpPr>
          <p:nvPr>
            <p:ph type="title"/>
          </p:nvPr>
        </p:nvSpPr>
        <p:spPr>
          <a:xfrm>
            <a:off x="1166191" y="391146"/>
            <a:ext cx="10515600" cy="775045"/>
          </a:xfrm>
        </p:spPr>
        <p:txBody>
          <a:bodyPr>
            <a:normAutofit/>
          </a:bodyPr>
          <a:lstStyle/>
          <a:p>
            <a:pPr eaLnBrk="1" hangingPunct="1"/>
            <a:r>
              <a:rPr lang="es-CO" altLang="es-CO" sz="3200" b="1" dirty="0">
                <a:solidFill>
                  <a:srgbClr val="C00000"/>
                </a:solidFill>
                <a:latin typeface="Agency FB" panose="020B0503020202020204" pitchFamily="34" charset="0"/>
              </a:rPr>
              <a:t>FCA</a:t>
            </a:r>
            <a:r>
              <a:rPr lang="es-CO" altLang="es-CO" sz="3200" b="1" dirty="0">
                <a:solidFill>
                  <a:schemeClr val="tx2">
                    <a:lumMod val="50000"/>
                  </a:schemeClr>
                </a:solidFill>
              </a:rPr>
              <a:t>  </a:t>
            </a:r>
          </a:p>
        </p:txBody>
      </p:sp>
      <p:pic>
        <p:nvPicPr>
          <p:cNvPr id="6" name="Imagen 5">
            <a:extLst>
              <a:ext uri="{FF2B5EF4-FFF2-40B4-BE49-F238E27FC236}">
                <a16:creationId xmlns:a16="http://schemas.microsoft.com/office/drawing/2014/main" xmlns="" id="{95D7792B-2A06-4D8F-9511-54FAA7C32FAF}"/>
              </a:ext>
            </a:extLst>
          </p:cNvPr>
          <p:cNvPicPr>
            <a:picLocks noChangeAspect="1"/>
          </p:cNvPicPr>
          <p:nvPr/>
        </p:nvPicPr>
        <p:blipFill>
          <a:blip r:embed="rId2" cstate="print"/>
          <a:stretch>
            <a:fillRect/>
          </a:stretch>
        </p:blipFill>
        <p:spPr>
          <a:xfrm>
            <a:off x="1577008" y="1421296"/>
            <a:ext cx="8839199" cy="4015408"/>
          </a:xfrm>
          <a:prstGeom prst="rect">
            <a:avLst/>
          </a:prstGeom>
        </p:spPr>
      </p:pic>
    </p:spTree>
    <p:extLst>
      <p:ext uri="{BB962C8B-B14F-4D97-AF65-F5344CB8AC3E}">
        <p14:creationId xmlns:p14="http://schemas.microsoft.com/office/powerpoint/2010/main" xmlns="" val="138425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8030BBAD-4D92-4A6C-AA96-DF0E385D528C}"/>
              </a:ext>
            </a:extLst>
          </p:cNvPr>
          <p:cNvSpPr>
            <a:spLocks noGrp="1"/>
          </p:cNvSpPr>
          <p:nvPr>
            <p:ph type="title"/>
          </p:nvPr>
        </p:nvSpPr>
        <p:spPr/>
        <p:txBody>
          <a:bodyPr>
            <a:normAutofit/>
          </a:bodyPr>
          <a:lstStyle/>
          <a:p>
            <a:pPr algn="ctr" eaLnBrk="1" hangingPunct="1"/>
            <a:r>
              <a:rPr lang="es-CO" altLang="es-CO" sz="2800" b="1" dirty="0">
                <a:solidFill>
                  <a:srgbClr val="C00000"/>
                </a:solidFill>
                <a:latin typeface="Agency FB" panose="020B0503020202020204" pitchFamily="34" charset="0"/>
              </a:rPr>
              <a:t>3. CPT - CARRIAGE PAID TO – TRANSPORTE PAGADO HASTA </a:t>
            </a:r>
            <a:br>
              <a:rPr lang="es-CO" altLang="es-CO" sz="2800" b="1" dirty="0">
                <a:solidFill>
                  <a:srgbClr val="C00000"/>
                </a:solidFill>
                <a:latin typeface="Agency FB" panose="020B0503020202020204" pitchFamily="34" charset="0"/>
              </a:rPr>
            </a:br>
            <a:r>
              <a:rPr lang="es-CO" altLang="es-CO" sz="2800" b="1" dirty="0">
                <a:solidFill>
                  <a:srgbClr val="C00000"/>
                </a:solidFill>
                <a:latin typeface="Agency FB" panose="020B0503020202020204" pitchFamily="34" charset="0"/>
              </a:rPr>
              <a:t>(LUGAR DE DESTINO CONVENIDO)</a:t>
            </a:r>
          </a:p>
        </p:txBody>
      </p:sp>
      <p:sp>
        <p:nvSpPr>
          <p:cNvPr id="5" name="3 Rectángulo">
            <a:extLst>
              <a:ext uri="{FF2B5EF4-FFF2-40B4-BE49-F238E27FC236}">
                <a16:creationId xmlns:a16="http://schemas.microsoft.com/office/drawing/2014/main" xmlns="" id="{3D01D4EB-6AA0-4431-B36A-7D953937FA11}"/>
              </a:ext>
            </a:extLst>
          </p:cNvPr>
          <p:cNvSpPr>
            <a:spLocks noGrp="1" noChangeArrowheads="1"/>
          </p:cNvSpPr>
          <p:nvPr>
            <p:ph idx="1"/>
          </p:nvPr>
        </p:nvSpPr>
        <p:spPr bwMode="auto">
          <a:xfrm>
            <a:off x="838200" y="1825625"/>
            <a:ext cx="10515600" cy="142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b="1" dirty="0">
                <a:latin typeface="Agency FB" panose="020B0503020202020204" pitchFamily="34" charset="0"/>
              </a:rPr>
              <a:t>Características: </a:t>
            </a:r>
            <a:r>
              <a:rPr lang="es-CO" altLang="es-CO" dirty="0">
                <a:latin typeface="Agency FB" panose="020B0503020202020204" pitchFamily="34" charset="0"/>
              </a:rPr>
              <a:t>El vendedor realiza la entrega de la mercancía cuando la pone a disposición del porteador designado por el pero, además, debe pagar los costes de transporte necesario para llevar la mercancía a destino convenido</a:t>
            </a:r>
          </a:p>
        </p:txBody>
      </p:sp>
      <p:pic>
        <p:nvPicPr>
          <p:cNvPr id="6" name="1 Imagen">
            <a:extLst>
              <a:ext uri="{FF2B5EF4-FFF2-40B4-BE49-F238E27FC236}">
                <a16:creationId xmlns:a16="http://schemas.microsoft.com/office/drawing/2014/main" xmlns="" id="{1914A58C-D37A-4D66-8D38-BEB1257AA34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4371" y="3657601"/>
            <a:ext cx="6103257" cy="2386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505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FA4595D9-06E4-42F5-B02D-EA94B979AC68}"/>
              </a:ext>
            </a:extLst>
          </p:cNvPr>
          <p:cNvSpPr>
            <a:spLocks noGrp="1"/>
          </p:cNvSpPr>
          <p:nvPr>
            <p:ph type="title"/>
          </p:nvPr>
        </p:nvSpPr>
        <p:spPr>
          <a:xfrm>
            <a:off x="798443" y="12907"/>
            <a:ext cx="10515600" cy="1325563"/>
          </a:xfrm>
        </p:spPr>
        <p:txBody>
          <a:bodyPr>
            <a:normAutofit/>
          </a:bodyPr>
          <a:lstStyle/>
          <a:p>
            <a:pPr algn="ctr" eaLnBrk="1" hangingPunct="1"/>
            <a:r>
              <a:rPr lang="es-CO" altLang="es-CO" sz="3600" b="1" dirty="0">
                <a:solidFill>
                  <a:srgbClr val="C00000"/>
                </a:solidFill>
                <a:latin typeface="Agency FB" panose="020B0503020202020204" pitchFamily="34" charset="0"/>
              </a:rPr>
              <a:t>CPT – (CARRIAGE PAID TO)</a:t>
            </a:r>
          </a:p>
        </p:txBody>
      </p:sp>
      <p:pic>
        <p:nvPicPr>
          <p:cNvPr id="6" name="Imagen 5">
            <a:extLst>
              <a:ext uri="{FF2B5EF4-FFF2-40B4-BE49-F238E27FC236}">
                <a16:creationId xmlns:a16="http://schemas.microsoft.com/office/drawing/2014/main" xmlns="" id="{49D16326-16E6-46B6-B477-E4D76130A345}"/>
              </a:ext>
            </a:extLst>
          </p:cNvPr>
          <p:cNvPicPr>
            <a:picLocks noChangeAspect="1"/>
          </p:cNvPicPr>
          <p:nvPr/>
        </p:nvPicPr>
        <p:blipFill>
          <a:blip r:embed="rId2" cstate="print"/>
          <a:stretch>
            <a:fillRect/>
          </a:stretch>
        </p:blipFill>
        <p:spPr>
          <a:xfrm>
            <a:off x="1139687" y="1086678"/>
            <a:ext cx="9687339" cy="4744279"/>
          </a:xfrm>
          <a:prstGeom prst="rect">
            <a:avLst/>
          </a:prstGeom>
        </p:spPr>
      </p:pic>
    </p:spTree>
    <p:extLst>
      <p:ext uri="{BB962C8B-B14F-4D97-AF65-F5344CB8AC3E}">
        <p14:creationId xmlns:p14="http://schemas.microsoft.com/office/powerpoint/2010/main" xmlns="" val="391740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0DC56F3D-2594-4467-A8B2-376E418DDB4E}"/>
              </a:ext>
            </a:extLst>
          </p:cNvPr>
          <p:cNvSpPr>
            <a:spLocks noGrp="1"/>
          </p:cNvSpPr>
          <p:nvPr>
            <p:ph type="title"/>
          </p:nvPr>
        </p:nvSpPr>
        <p:spPr/>
        <p:txBody>
          <a:bodyPr/>
          <a:lstStyle/>
          <a:p>
            <a:pPr algn="ctr" eaLnBrk="1" hangingPunct="1"/>
            <a:r>
              <a:rPr lang="es-CO" altLang="es-CO" sz="3200" b="1" dirty="0">
                <a:solidFill>
                  <a:srgbClr val="C00000"/>
                </a:solidFill>
                <a:latin typeface="Agency FB" panose="020B0503020202020204" pitchFamily="34" charset="0"/>
              </a:rPr>
              <a:t>QUÉ NO REGULAN LOS INCOTERMS®</a:t>
            </a:r>
          </a:p>
        </p:txBody>
      </p:sp>
      <p:sp>
        <p:nvSpPr>
          <p:cNvPr id="5" name="2 Marcador de contenido">
            <a:extLst>
              <a:ext uri="{FF2B5EF4-FFF2-40B4-BE49-F238E27FC236}">
                <a16:creationId xmlns:a16="http://schemas.microsoft.com/office/drawing/2014/main" xmlns="" id="{775FF4AE-4CA6-47C6-8492-86F878C656E6}"/>
              </a:ext>
            </a:extLst>
          </p:cNvPr>
          <p:cNvSpPr>
            <a:spLocks noGrp="1"/>
          </p:cNvSpPr>
          <p:nvPr>
            <p:ph idx="1"/>
          </p:nvPr>
        </p:nvSpPr>
        <p:spPr>
          <a:xfrm>
            <a:off x="1116495" y="1361799"/>
            <a:ext cx="10515600" cy="4351338"/>
          </a:xfrm>
        </p:spPr>
        <p:txBody>
          <a:bodyPr>
            <a:normAutofit/>
          </a:bodyPr>
          <a:lstStyle/>
          <a:p>
            <a:pPr algn="just" eaLnBrk="1" hangingPunct="1"/>
            <a:endParaRPr lang="es-CO" altLang="es-CO" dirty="0">
              <a:latin typeface="Agency FB" panose="020B0503020202020204" pitchFamily="34" charset="0"/>
            </a:endParaRPr>
          </a:p>
          <a:p>
            <a:pPr algn="just" eaLnBrk="1" hangingPunct="1"/>
            <a:r>
              <a:rPr lang="es-CO" altLang="es-CO" dirty="0">
                <a:latin typeface="Agency FB" panose="020B0503020202020204" pitchFamily="34" charset="0"/>
              </a:rPr>
              <a:t>No son una Ley, Son recomendaciones reconocidas como una Práctica Internacional  Uniforme.</a:t>
            </a:r>
          </a:p>
          <a:p>
            <a:pPr algn="just" eaLnBrk="1" hangingPunct="1"/>
            <a:r>
              <a:rPr lang="es-CO" altLang="es-CO" dirty="0">
                <a:latin typeface="Agency FB" panose="020B0503020202020204" pitchFamily="34" charset="0"/>
              </a:rPr>
              <a:t>Los INCOTERMS no determinan la propiedad de una mercancía y esta condición debe quedar consignada en el contrato de compraventa.</a:t>
            </a:r>
          </a:p>
          <a:p>
            <a:pPr algn="just" eaLnBrk="1" hangingPunct="1"/>
            <a:r>
              <a:rPr lang="es-CO" altLang="es-CO" dirty="0">
                <a:latin typeface="Agency FB" panose="020B0503020202020204" pitchFamily="34" charset="0"/>
              </a:rPr>
              <a:t>No son un servicio ALL IN (Todo Incluido). Hay detalles que van mas allá de los </a:t>
            </a:r>
            <a:r>
              <a:rPr lang="es-CO" altLang="es-CO" dirty="0" err="1">
                <a:latin typeface="Agency FB" panose="020B0503020202020204" pitchFamily="34" charset="0"/>
              </a:rPr>
              <a:t>Incoterms</a:t>
            </a:r>
            <a:r>
              <a:rPr lang="es-CO" altLang="es-CO" dirty="0">
                <a:latin typeface="Agency FB" panose="020B0503020202020204" pitchFamily="34" charset="0"/>
              </a:rPr>
              <a:t> por ello deben ser descritos claramente  en el contrato de compraventa. </a:t>
            </a:r>
          </a:p>
          <a:p>
            <a:pPr algn="just" eaLnBrk="1" hangingPunct="1"/>
            <a:r>
              <a:rPr lang="es-CO" altLang="es-CO" dirty="0">
                <a:latin typeface="Agency FB" panose="020B0503020202020204" pitchFamily="34" charset="0"/>
              </a:rPr>
              <a:t>No establecen la forma de pago y el precio a pagar.</a:t>
            </a:r>
          </a:p>
          <a:p>
            <a:pPr algn="just" eaLnBrk="1" hangingPunct="1"/>
            <a:r>
              <a:rPr lang="es-CO" altLang="es-CO" dirty="0">
                <a:latin typeface="Agency FB" panose="020B0503020202020204" pitchFamily="34" charset="0"/>
              </a:rPr>
              <a:t>No establecen las consecuencias por incumplimiento del contrato de compraventa.</a:t>
            </a:r>
          </a:p>
        </p:txBody>
      </p:sp>
    </p:spTree>
    <p:extLst>
      <p:ext uri="{BB962C8B-B14F-4D97-AF65-F5344CB8AC3E}">
        <p14:creationId xmlns:p14="http://schemas.microsoft.com/office/powerpoint/2010/main" xmlns="" val="40906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A33BCB23-A777-4B98-B7A7-24E12CDCD6EC}"/>
              </a:ext>
            </a:extLst>
          </p:cNvPr>
          <p:cNvSpPr>
            <a:spLocks noGrp="1"/>
          </p:cNvSpPr>
          <p:nvPr>
            <p:ph type="title"/>
          </p:nvPr>
        </p:nvSpPr>
        <p:spPr>
          <a:xfrm>
            <a:off x="838200" y="365126"/>
            <a:ext cx="1321904" cy="589032"/>
          </a:xfrm>
        </p:spPr>
        <p:txBody>
          <a:bodyPr>
            <a:normAutofit/>
          </a:bodyPr>
          <a:lstStyle/>
          <a:p>
            <a:pPr eaLnBrk="1" hangingPunct="1"/>
            <a:r>
              <a:rPr lang="es-CO" altLang="es-CO" sz="3200" b="1" dirty="0">
                <a:solidFill>
                  <a:srgbClr val="C00000"/>
                </a:solidFill>
                <a:latin typeface="Agency FB" panose="020B0503020202020204" pitchFamily="34" charset="0"/>
              </a:rPr>
              <a:t>CPT</a:t>
            </a:r>
            <a:r>
              <a:rPr lang="es-CO" altLang="es-CO" sz="3200" b="1" dirty="0">
                <a:solidFill>
                  <a:schemeClr val="tx2">
                    <a:lumMod val="50000"/>
                  </a:schemeClr>
                </a:solidFill>
              </a:rPr>
              <a:t> </a:t>
            </a:r>
          </a:p>
        </p:txBody>
      </p:sp>
      <p:pic>
        <p:nvPicPr>
          <p:cNvPr id="3" name="Imagen 2">
            <a:extLst>
              <a:ext uri="{FF2B5EF4-FFF2-40B4-BE49-F238E27FC236}">
                <a16:creationId xmlns:a16="http://schemas.microsoft.com/office/drawing/2014/main" xmlns="" id="{A104AF21-4F18-4685-A0D0-639695A62BF2}"/>
              </a:ext>
            </a:extLst>
          </p:cNvPr>
          <p:cNvPicPr>
            <a:picLocks noChangeAspect="1"/>
          </p:cNvPicPr>
          <p:nvPr/>
        </p:nvPicPr>
        <p:blipFill>
          <a:blip r:embed="rId2" cstate="print"/>
          <a:stretch>
            <a:fillRect/>
          </a:stretch>
        </p:blipFill>
        <p:spPr>
          <a:xfrm>
            <a:off x="1616765" y="1162878"/>
            <a:ext cx="8958469" cy="4532244"/>
          </a:xfrm>
          <a:prstGeom prst="rect">
            <a:avLst/>
          </a:prstGeom>
        </p:spPr>
      </p:pic>
    </p:spTree>
    <p:extLst>
      <p:ext uri="{BB962C8B-B14F-4D97-AF65-F5344CB8AC3E}">
        <p14:creationId xmlns:p14="http://schemas.microsoft.com/office/powerpoint/2010/main" xmlns="" val="1685512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EF5DD52F-DB4B-4CFA-8DF5-8B229580BD34}"/>
              </a:ext>
            </a:extLst>
          </p:cNvPr>
          <p:cNvSpPr>
            <a:spLocks noGrp="1"/>
          </p:cNvSpPr>
          <p:nvPr>
            <p:ph type="title"/>
          </p:nvPr>
        </p:nvSpPr>
        <p:spPr/>
        <p:txBody>
          <a:bodyPr>
            <a:normAutofit/>
          </a:bodyPr>
          <a:lstStyle/>
          <a:p>
            <a:pPr algn="ctr" eaLnBrk="1" hangingPunct="1"/>
            <a:r>
              <a:rPr lang="es-CO" altLang="es-CO" sz="3600" b="1" dirty="0">
                <a:solidFill>
                  <a:srgbClr val="C00000"/>
                </a:solidFill>
                <a:latin typeface="Agency FB" panose="020B0503020202020204" pitchFamily="34" charset="0"/>
              </a:rPr>
              <a:t>4. CIP - </a:t>
            </a:r>
            <a:r>
              <a:rPr lang="es-CO" altLang="es-CO" sz="3600" b="1" dirty="0" err="1">
                <a:solidFill>
                  <a:srgbClr val="C00000"/>
                </a:solidFill>
                <a:latin typeface="Agency FB" panose="020B0503020202020204" pitchFamily="34" charset="0"/>
              </a:rPr>
              <a:t>Carriage</a:t>
            </a:r>
            <a:r>
              <a:rPr lang="es-CO" altLang="es-CO" sz="3600" b="1" dirty="0">
                <a:solidFill>
                  <a:srgbClr val="C00000"/>
                </a:solidFill>
                <a:latin typeface="Agency FB" panose="020B0503020202020204" pitchFamily="34" charset="0"/>
              </a:rPr>
              <a:t> And </a:t>
            </a:r>
            <a:r>
              <a:rPr lang="es-CO" altLang="es-CO" sz="3600" b="1" dirty="0" err="1">
                <a:solidFill>
                  <a:srgbClr val="C00000"/>
                </a:solidFill>
                <a:latin typeface="Agency FB" panose="020B0503020202020204" pitchFamily="34" charset="0"/>
              </a:rPr>
              <a:t>Insurance</a:t>
            </a:r>
            <a:r>
              <a:rPr lang="es-CO" altLang="es-CO" sz="3600" b="1" dirty="0">
                <a:solidFill>
                  <a:srgbClr val="C00000"/>
                </a:solidFill>
                <a:latin typeface="Agency FB" panose="020B0503020202020204" pitchFamily="34" charset="0"/>
              </a:rPr>
              <a:t> </a:t>
            </a:r>
            <a:r>
              <a:rPr lang="es-CO" altLang="es-CO" sz="3600" b="1" dirty="0" err="1">
                <a:solidFill>
                  <a:srgbClr val="C00000"/>
                </a:solidFill>
                <a:latin typeface="Agency FB" panose="020B0503020202020204" pitchFamily="34" charset="0"/>
              </a:rPr>
              <a:t>Paid</a:t>
            </a:r>
            <a:r>
              <a:rPr lang="es-CO" altLang="es-CO" sz="3600" b="1" dirty="0">
                <a:solidFill>
                  <a:srgbClr val="C00000"/>
                </a:solidFill>
                <a:latin typeface="Agency FB" panose="020B0503020202020204" pitchFamily="34" charset="0"/>
              </a:rPr>
              <a:t> To – Transporte y Seguro Pagado hasta (Indicando lugar de destino convenido)</a:t>
            </a:r>
          </a:p>
        </p:txBody>
      </p:sp>
      <p:sp>
        <p:nvSpPr>
          <p:cNvPr id="5" name="3 Rectángulo">
            <a:extLst>
              <a:ext uri="{FF2B5EF4-FFF2-40B4-BE49-F238E27FC236}">
                <a16:creationId xmlns:a16="http://schemas.microsoft.com/office/drawing/2014/main" xmlns="" id="{D0680FC8-D01E-42C0-8E1D-FE4F0204A73A}"/>
              </a:ext>
            </a:extLst>
          </p:cNvPr>
          <p:cNvSpPr>
            <a:spLocks noGrp="1" noChangeArrowheads="1"/>
          </p:cNvSpPr>
          <p:nvPr>
            <p:ph idx="1"/>
          </p:nvPr>
        </p:nvSpPr>
        <p:spPr bwMode="auto">
          <a:xfrm>
            <a:off x="838200" y="1825625"/>
            <a:ext cx="10515600" cy="18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b="1" dirty="0">
                <a:latin typeface="Agency FB" panose="020B0503020202020204" pitchFamily="34" charset="0"/>
              </a:rPr>
              <a:t>Características: </a:t>
            </a:r>
            <a:r>
              <a:rPr lang="es-CO" altLang="es-CO" dirty="0">
                <a:latin typeface="Agency FB" panose="020B0503020202020204" pitchFamily="34" charset="0"/>
              </a:rPr>
              <a:t>El vendedor realiza la entrega de la mercancía cuando la pone a disposición del porteador y paga los costes del transporte necesario para llevar la mercancía al destino convenido. Así mismo debe contratar la cobertura del seguro </a:t>
            </a:r>
          </a:p>
        </p:txBody>
      </p:sp>
      <p:pic>
        <p:nvPicPr>
          <p:cNvPr id="6" name="1 Imagen">
            <a:extLst>
              <a:ext uri="{FF2B5EF4-FFF2-40B4-BE49-F238E27FC236}">
                <a16:creationId xmlns:a16="http://schemas.microsoft.com/office/drawing/2014/main" xmlns="" id="{AE0F3F2E-E885-449A-B104-4A3DC6BC469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3147" y="3536330"/>
            <a:ext cx="63722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191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1EE6990E-B5E3-40DF-8591-7642606E2946}"/>
              </a:ext>
            </a:extLst>
          </p:cNvPr>
          <p:cNvSpPr>
            <a:spLocks noGrp="1"/>
          </p:cNvSpPr>
          <p:nvPr>
            <p:ph type="title"/>
          </p:nvPr>
        </p:nvSpPr>
        <p:spPr/>
        <p:txBody>
          <a:bodyPr>
            <a:normAutofit/>
          </a:bodyPr>
          <a:lstStyle/>
          <a:p>
            <a:pPr algn="ctr" eaLnBrk="1" hangingPunct="1"/>
            <a:r>
              <a:rPr lang="es-CO" altLang="es-CO" sz="4000" b="1" dirty="0">
                <a:solidFill>
                  <a:srgbClr val="C00000"/>
                </a:solidFill>
                <a:latin typeface="Agency FB" panose="020B0503020202020204" pitchFamily="34" charset="0"/>
              </a:rPr>
              <a:t>4. CIP – (</a:t>
            </a:r>
            <a:r>
              <a:rPr lang="es-CO" altLang="es-CO" sz="4000" b="1" dirty="0" err="1">
                <a:solidFill>
                  <a:srgbClr val="C00000"/>
                </a:solidFill>
                <a:latin typeface="Agency FB" panose="020B0503020202020204" pitchFamily="34" charset="0"/>
              </a:rPr>
              <a:t>Carriage</a:t>
            </a:r>
            <a:r>
              <a:rPr lang="es-CO" altLang="es-CO" sz="4000" b="1" dirty="0">
                <a:solidFill>
                  <a:srgbClr val="C00000"/>
                </a:solidFill>
                <a:latin typeface="Agency FB" panose="020B0503020202020204" pitchFamily="34" charset="0"/>
              </a:rPr>
              <a:t> And </a:t>
            </a:r>
            <a:r>
              <a:rPr lang="es-CO" altLang="es-CO" sz="4000" b="1" dirty="0" err="1">
                <a:solidFill>
                  <a:srgbClr val="C00000"/>
                </a:solidFill>
                <a:latin typeface="Agency FB" panose="020B0503020202020204" pitchFamily="34" charset="0"/>
              </a:rPr>
              <a:t>Insurance</a:t>
            </a:r>
            <a:r>
              <a:rPr lang="es-CO" altLang="es-CO" sz="4000" b="1" dirty="0">
                <a:solidFill>
                  <a:srgbClr val="C00000"/>
                </a:solidFill>
                <a:latin typeface="Agency FB" panose="020B0503020202020204" pitchFamily="34" charset="0"/>
              </a:rPr>
              <a:t> </a:t>
            </a:r>
            <a:r>
              <a:rPr lang="es-CO" altLang="es-CO" sz="4000" b="1" dirty="0" err="1">
                <a:solidFill>
                  <a:srgbClr val="C00000"/>
                </a:solidFill>
                <a:latin typeface="Agency FB" panose="020B0503020202020204" pitchFamily="34" charset="0"/>
              </a:rPr>
              <a:t>Paid</a:t>
            </a:r>
            <a:r>
              <a:rPr lang="es-CO" altLang="es-CO" sz="4000" b="1" dirty="0">
                <a:solidFill>
                  <a:srgbClr val="C00000"/>
                </a:solidFill>
                <a:latin typeface="Agency FB" panose="020B0503020202020204" pitchFamily="34" charset="0"/>
              </a:rPr>
              <a:t> To)</a:t>
            </a:r>
          </a:p>
        </p:txBody>
      </p:sp>
      <p:pic>
        <p:nvPicPr>
          <p:cNvPr id="6" name="Imagen 5">
            <a:extLst>
              <a:ext uri="{FF2B5EF4-FFF2-40B4-BE49-F238E27FC236}">
                <a16:creationId xmlns:a16="http://schemas.microsoft.com/office/drawing/2014/main" xmlns="" id="{63CADB2F-05BD-48E9-B62A-94E86A465F1C}"/>
              </a:ext>
            </a:extLst>
          </p:cNvPr>
          <p:cNvPicPr>
            <a:picLocks noChangeAspect="1"/>
          </p:cNvPicPr>
          <p:nvPr/>
        </p:nvPicPr>
        <p:blipFill>
          <a:blip r:embed="rId2" cstate="print"/>
          <a:stretch>
            <a:fillRect/>
          </a:stretch>
        </p:blipFill>
        <p:spPr>
          <a:xfrm>
            <a:off x="838200" y="1520479"/>
            <a:ext cx="9988827" cy="4389991"/>
          </a:xfrm>
          <a:prstGeom prst="rect">
            <a:avLst/>
          </a:prstGeom>
        </p:spPr>
      </p:pic>
    </p:spTree>
    <p:extLst>
      <p:ext uri="{BB962C8B-B14F-4D97-AF65-F5344CB8AC3E}">
        <p14:creationId xmlns:p14="http://schemas.microsoft.com/office/powerpoint/2010/main" xmlns="" val="2154064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E60F2368-56E8-4CA4-B987-2FED1976E5F5}"/>
              </a:ext>
            </a:extLst>
          </p:cNvPr>
          <p:cNvSpPr>
            <a:spLocks noGrp="1"/>
          </p:cNvSpPr>
          <p:nvPr>
            <p:ph type="title"/>
          </p:nvPr>
        </p:nvSpPr>
        <p:spPr>
          <a:xfrm>
            <a:off x="575090" y="255907"/>
            <a:ext cx="10515600" cy="655292"/>
          </a:xfrm>
        </p:spPr>
        <p:txBody>
          <a:bodyPr>
            <a:normAutofit/>
          </a:bodyPr>
          <a:lstStyle/>
          <a:p>
            <a:r>
              <a:rPr lang="es-CO" altLang="es-CO" sz="3200" b="1" dirty="0">
                <a:solidFill>
                  <a:srgbClr val="C00000"/>
                </a:solidFill>
                <a:latin typeface="Agency FB" panose="020B0503020202020204" pitchFamily="34" charset="0"/>
              </a:rPr>
              <a:t>CIP </a:t>
            </a:r>
          </a:p>
        </p:txBody>
      </p:sp>
      <p:pic>
        <p:nvPicPr>
          <p:cNvPr id="7" name="Imagen 6">
            <a:extLst>
              <a:ext uri="{FF2B5EF4-FFF2-40B4-BE49-F238E27FC236}">
                <a16:creationId xmlns:a16="http://schemas.microsoft.com/office/drawing/2014/main" xmlns="" id="{A57654E7-950A-47F8-890C-591F2D971DB5}"/>
              </a:ext>
            </a:extLst>
          </p:cNvPr>
          <p:cNvPicPr>
            <a:picLocks noChangeAspect="1"/>
          </p:cNvPicPr>
          <p:nvPr/>
        </p:nvPicPr>
        <p:blipFill>
          <a:blip r:embed="rId2" cstate="print"/>
          <a:stretch>
            <a:fillRect/>
          </a:stretch>
        </p:blipFill>
        <p:spPr>
          <a:xfrm>
            <a:off x="1486176" y="1076937"/>
            <a:ext cx="9009545" cy="4704125"/>
          </a:xfrm>
          <a:prstGeom prst="rect">
            <a:avLst/>
          </a:prstGeom>
        </p:spPr>
      </p:pic>
    </p:spTree>
    <p:extLst>
      <p:ext uri="{BB962C8B-B14F-4D97-AF65-F5344CB8AC3E}">
        <p14:creationId xmlns:p14="http://schemas.microsoft.com/office/powerpoint/2010/main" xmlns="" val="2730113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8497B5E2-309D-4633-B350-3B8280EB75FE}"/>
              </a:ext>
            </a:extLst>
          </p:cNvPr>
          <p:cNvSpPr>
            <a:spLocks noGrp="1"/>
          </p:cNvSpPr>
          <p:nvPr>
            <p:ph type="title"/>
          </p:nvPr>
        </p:nvSpPr>
        <p:spPr/>
        <p:txBody>
          <a:bodyPr>
            <a:normAutofit/>
          </a:bodyPr>
          <a:lstStyle/>
          <a:p>
            <a:pPr algn="ctr" eaLnBrk="1" hangingPunct="1"/>
            <a:r>
              <a:rPr lang="es-CO" altLang="es-CO" sz="3600" b="1" dirty="0">
                <a:solidFill>
                  <a:srgbClr val="C00000"/>
                </a:solidFill>
                <a:latin typeface="Agency FB" panose="020B0503020202020204" pitchFamily="34" charset="0"/>
              </a:rPr>
              <a:t>5. DAT - </a:t>
            </a:r>
            <a:r>
              <a:rPr lang="es-CO" altLang="es-CO" sz="3600" b="1" dirty="0" err="1">
                <a:solidFill>
                  <a:srgbClr val="C00000"/>
                </a:solidFill>
                <a:latin typeface="Agency FB" panose="020B0503020202020204" pitchFamily="34" charset="0"/>
              </a:rPr>
              <a:t>Delivered</a:t>
            </a:r>
            <a:r>
              <a:rPr lang="es-CO" altLang="es-CO" sz="3600" b="1" dirty="0">
                <a:solidFill>
                  <a:srgbClr val="C00000"/>
                </a:solidFill>
                <a:latin typeface="Agency FB" panose="020B0503020202020204" pitchFamily="34" charset="0"/>
              </a:rPr>
              <a:t> At Terminal – Entrega en Terminal</a:t>
            </a:r>
            <a:br>
              <a:rPr lang="es-CO" altLang="es-CO" sz="3600" b="1" dirty="0">
                <a:solidFill>
                  <a:srgbClr val="C00000"/>
                </a:solidFill>
                <a:latin typeface="Agency FB" panose="020B0503020202020204" pitchFamily="34" charset="0"/>
              </a:rPr>
            </a:br>
            <a:r>
              <a:rPr lang="es-CO" altLang="es-CO" sz="3600" b="1" dirty="0">
                <a:solidFill>
                  <a:srgbClr val="C00000"/>
                </a:solidFill>
                <a:latin typeface="Agency FB" panose="020B0503020202020204" pitchFamily="34" charset="0"/>
              </a:rPr>
              <a:t> (Indicando la Terminal convenida en el puerto o lugar de destino)</a:t>
            </a:r>
          </a:p>
        </p:txBody>
      </p:sp>
      <p:sp>
        <p:nvSpPr>
          <p:cNvPr id="5" name="3 Rectángulo">
            <a:extLst>
              <a:ext uri="{FF2B5EF4-FFF2-40B4-BE49-F238E27FC236}">
                <a16:creationId xmlns:a16="http://schemas.microsoft.com/office/drawing/2014/main" xmlns="" id="{D92373E7-0775-4E7A-B2AD-2DF49E70B692}"/>
              </a:ext>
            </a:extLst>
          </p:cNvPr>
          <p:cNvSpPr>
            <a:spLocks noGrp="1" noChangeArrowheads="1"/>
          </p:cNvSpPr>
          <p:nvPr>
            <p:ph idx="1"/>
          </p:nvPr>
        </p:nvSpPr>
        <p:spPr bwMode="auto">
          <a:xfrm>
            <a:off x="838200" y="1825625"/>
            <a:ext cx="10515600" cy="1588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sz="3600" b="1" dirty="0">
                <a:latin typeface="Agency FB" panose="020B0503020202020204" pitchFamily="34" charset="0"/>
              </a:rPr>
              <a:t>Características: </a:t>
            </a:r>
            <a:r>
              <a:rPr lang="es-CO" altLang="es-CO" sz="3600" dirty="0">
                <a:latin typeface="Agency FB" panose="020B0503020202020204" pitchFamily="34" charset="0"/>
              </a:rPr>
              <a:t>La mercancía es entregada en la terminal designada en el puerto o lugar de destino,  una vez es descargada del medio de transporte de llegada.</a:t>
            </a:r>
          </a:p>
        </p:txBody>
      </p:sp>
      <p:pic>
        <p:nvPicPr>
          <p:cNvPr id="6" name="1 Imagen">
            <a:extLst>
              <a:ext uri="{FF2B5EF4-FFF2-40B4-BE49-F238E27FC236}">
                <a16:creationId xmlns:a16="http://schemas.microsoft.com/office/drawing/2014/main" xmlns="" id="{38B35698-72D9-4C12-ACE4-229CB79E9E4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4189" y="3413752"/>
            <a:ext cx="741680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541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A94EBF72-9886-483B-A2B2-2810E6A0E924}"/>
              </a:ext>
            </a:extLst>
          </p:cNvPr>
          <p:cNvSpPr>
            <a:spLocks noGrp="1"/>
          </p:cNvSpPr>
          <p:nvPr>
            <p:ph type="title"/>
          </p:nvPr>
        </p:nvSpPr>
        <p:spPr/>
        <p:txBody>
          <a:bodyPr/>
          <a:lstStyle/>
          <a:p>
            <a:pPr algn="ctr" eaLnBrk="1" hangingPunct="1"/>
            <a:r>
              <a:rPr lang="es-CO" altLang="es-CO" b="1" dirty="0">
                <a:solidFill>
                  <a:srgbClr val="C00000"/>
                </a:solidFill>
                <a:latin typeface="Agency FB" panose="020B0503020202020204" pitchFamily="34" charset="0"/>
              </a:rPr>
              <a:t>5. DAT - DELIVERED AT TERMINAL </a:t>
            </a:r>
            <a:r>
              <a:rPr lang="es-CO" altLang="es-CO" b="1" dirty="0">
                <a:solidFill>
                  <a:schemeClr val="tx2">
                    <a:lumMod val="50000"/>
                  </a:schemeClr>
                </a:solidFill>
              </a:rPr>
              <a:t/>
            </a:r>
            <a:br>
              <a:rPr lang="es-CO" altLang="es-CO" b="1" dirty="0">
                <a:solidFill>
                  <a:schemeClr val="tx2">
                    <a:lumMod val="50000"/>
                  </a:schemeClr>
                </a:solidFill>
              </a:rPr>
            </a:br>
            <a:endParaRPr lang="es-CO" altLang="es-CO" sz="3200" b="1" dirty="0">
              <a:solidFill>
                <a:schemeClr val="tx2">
                  <a:lumMod val="50000"/>
                </a:schemeClr>
              </a:solidFill>
            </a:endParaRPr>
          </a:p>
        </p:txBody>
      </p:sp>
      <p:pic>
        <p:nvPicPr>
          <p:cNvPr id="6" name="Imagen 5">
            <a:extLst>
              <a:ext uri="{FF2B5EF4-FFF2-40B4-BE49-F238E27FC236}">
                <a16:creationId xmlns:a16="http://schemas.microsoft.com/office/drawing/2014/main" xmlns="" id="{9209C4C7-BFD5-44B0-AB76-B9D038422227}"/>
              </a:ext>
            </a:extLst>
          </p:cNvPr>
          <p:cNvPicPr>
            <a:picLocks noChangeAspect="1"/>
          </p:cNvPicPr>
          <p:nvPr/>
        </p:nvPicPr>
        <p:blipFill>
          <a:blip r:embed="rId2" cstate="print"/>
          <a:stretch>
            <a:fillRect/>
          </a:stretch>
        </p:blipFill>
        <p:spPr>
          <a:xfrm>
            <a:off x="956123" y="1139855"/>
            <a:ext cx="9489980" cy="4578289"/>
          </a:xfrm>
          <a:prstGeom prst="rect">
            <a:avLst/>
          </a:prstGeom>
        </p:spPr>
      </p:pic>
    </p:spTree>
    <p:extLst>
      <p:ext uri="{BB962C8B-B14F-4D97-AF65-F5344CB8AC3E}">
        <p14:creationId xmlns:p14="http://schemas.microsoft.com/office/powerpoint/2010/main" xmlns="" val="264457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BC11E46A-12A5-4752-B799-D8FF70F33383}"/>
              </a:ext>
            </a:extLst>
          </p:cNvPr>
          <p:cNvSpPr>
            <a:spLocks noGrp="1"/>
          </p:cNvSpPr>
          <p:nvPr>
            <p:ph type="title"/>
          </p:nvPr>
        </p:nvSpPr>
        <p:spPr>
          <a:xfrm>
            <a:off x="838200" y="365126"/>
            <a:ext cx="10515600" cy="496266"/>
          </a:xfrm>
        </p:spPr>
        <p:txBody>
          <a:bodyPr>
            <a:normAutofit fontScale="90000"/>
          </a:bodyPr>
          <a:lstStyle/>
          <a:p>
            <a:pPr eaLnBrk="1" hangingPunct="1"/>
            <a:r>
              <a:rPr lang="es-CO" altLang="es-CO" sz="3200" b="1" dirty="0">
                <a:solidFill>
                  <a:srgbClr val="C00000"/>
                </a:solidFill>
                <a:latin typeface="Agency FB" panose="020B0503020202020204" pitchFamily="34" charset="0"/>
              </a:rPr>
              <a:t>DAT</a:t>
            </a:r>
          </a:p>
        </p:txBody>
      </p:sp>
      <p:pic>
        <p:nvPicPr>
          <p:cNvPr id="6" name="Imagen 5">
            <a:extLst>
              <a:ext uri="{FF2B5EF4-FFF2-40B4-BE49-F238E27FC236}">
                <a16:creationId xmlns:a16="http://schemas.microsoft.com/office/drawing/2014/main" xmlns="" id="{53033E70-5CE6-404F-BD87-A3305683AA05}"/>
              </a:ext>
            </a:extLst>
          </p:cNvPr>
          <p:cNvPicPr>
            <a:picLocks noChangeAspect="1"/>
          </p:cNvPicPr>
          <p:nvPr/>
        </p:nvPicPr>
        <p:blipFill>
          <a:blip r:embed="rId2" cstate="print"/>
          <a:stretch>
            <a:fillRect/>
          </a:stretch>
        </p:blipFill>
        <p:spPr>
          <a:xfrm>
            <a:off x="1338469" y="1232453"/>
            <a:ext cx="9051235" cy="4638260"/>
          </a:xfrm>
          <a:prstGeom prst="rect">
            <a:avLst/>
          </a:prstGeom>
        </p:spPr>
      </p:pic>
    </p:spTree>
    <p:extLst>
      <p:ext uri="{BB962C8B-B14F-4D97-AF65-F5344CB8AC3E}">
        <p14:creationId xmlns:p14="http://schemas.microsoft.com/office/powerpoint/2010/main" xmlns="" val="314761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xmlns="" id="{09DA8651-6701-4263-B476-9F39C8A9D4BE}"/>
              </a:ext>
            </a:extLst>
          </p:cNvPr>
          <p:cNvSpPr>
            <a:spLocks noGrp="1"/>
          </p:cNvSpPr>
          <p:nvPr>
            <p:ph type="title"/>
          </p:nvPr>
        </p:nvSpPr>
        <p:spPr/>
        <p:txBody>
          <a:bodyPr>
            <a:normAutofit fontScale="90000"/>
          </a:bodyPr>
          <a:lstStyle/>
          <a:p>
            <a:pPr algn="ctr" eaLnBrk="1" hangingPunct="1"/>
            <a:r>
              <a:rPr lang="es-CO" altLang="es-CO" sz="3600" b="1" dirty="0">
                <a:solidFill>
                  <a:srgbClr val="C00000"/>
                </a:solidFill>
                <a:latin typeface="Agency FB" panose="020B0503020202020204" pitchFamily="34" charset="0"/>
              </a:rPr>
              <a:t>6. DAP - DELIVERED AT PLACE – ENTREGA </a:t>
            </a:r>
            <a:r>
              <a:rPr lang="es-CO" altLang="es-CO" sz="3600" b="1">
                <a:solidFill>
                  <a:srgbClr val="C00000"/>
                </a:solidFill>
                <a:latin typeface="Agency FB" panose="020B0503020202020204" pitchFamily="34" charset="0"/>
              </a:rPr>
              <a:t>EN LUGAR CONVENIDO.  </a:t>
            </a:r>
            <a:r>
              <a:rPr lang="es-CO" altLang="es-CO" sz="3600" b="1" dirty="0">
                <a:solidFill>
                  <a:srgbClr val="C00000"/>
                </a:solidFill>
                <a:latin typeface="Agency FB" panose="020B0503020202020204" pitchFamily="34" charset="0"/>
              </a:rPr>
              <a:t/>
            </a:r>
            <a:br>
              <a:rPr lang="es-CO" altLang="es-CO" sz="3600" b="1" dirty="0">
                <a:solidFill>
                  <a:srgbClr val="C00000"/>
                </a:solidFill>
                <a:latin typeface="Agency FB" panose="020B0503020202020204" pitchFamily="34" charset="0"/>
              </a:rPr>
            </a:br>
            <a:r>
              <a:rPr lang="es-CO" altLang="es-CO" sz="3600" b="1" dirty="0">
                <a:solidFill>
                  <a:srgbClr val="C00000"/>
                </a:solidFill>
                <a:latin typeface="Agency FB" panose="020B0503020202020204" pitchFamily="34" charset="0"/>
              </a:rPr>
              <a:t>(INDICANDO LA TERMINAL CONVENIDA EN EL PUERTO O LUGAR DE DESTINO)</a:t>
            </a:r>
          </a:p>
        </p:txBody>
      </p:sp>
      <p:sp>
        <p:nvSpPr>
          <p:cNvPr id="6" name="4 Rectángulo">
            <a:extLst>
              <a:ext uri="{FF2B5EF4-FFF2-40B4-BE49-F238E27FC236}">
                <a16:creationId xmlns:a16="http://schemas.microsoft.com/office/drawing/2014/main" xmlns="" id="{829310F3-7FB2-440F-B66B-26DDD1E0722B}"/>
              </a:ext>
            </a:extLst>
          </p:cNvPr>
          <p:cNvSpPr>
            <a:spLocks noGrp="1"/>
          </p:cNvSpPr>
          <p:nvPr>
            <p:ph idx="1"/>
          </p:nvPr>
        </p:nvSpPr>
        <p:spPr>
          <a:xfrm>
            <a:off x="838200" y="1825625"/>
            <a:ext cx="10515600" cy="1421928"/>
          </a:xfrm>
          <a:prstGeom prst="rect">
            <a:avLst/>
          </a:prstGeom>
        </p:spPr>
        <p:txBody>
          <a:bodyPr>
            <a:spAutoFit/>
          </a:bodyPr>
          <a:lstStyle/>
          <a:p>
            <a:pPr algn="just" eaLnBrk="1" hangingPunct="1">
              <a:defRPr/>
            </a:pPr>
            <a:r>
              <a:rPr lang="es-CO" sz="3200" b="1" dirty="0">
                <a:latin typeface="Agency FB" panose="020B0503020202020204" pitchFamily="34" charset="0"/>
                <a:cs typeface="Arial" charset="0"/>
              </a:rPr>
              <a:t>Características:  </a:t>
            </a:r>
            <a:r>
              <a:rPr lang="es-CO" sz="3200" dirty="0">
                <a:latin typeface="Agency FB" panose="020B0503020202020204" pitchFamily="34" charset="0"/>
                <a:cs typeface="Arial" charset="0"/>
              </a:rPr>
              <a:t>El vendedor realiza la entrega cuando la mercancía se pone a disposición del comprador en el medio de transporte  de llegada y preparada para la descarga en el lugar de destino convenido.</a:t>
            </a:r>
          </a:p>
        </p:txBody>
      </p:sp>
      <p:pic>
        <p:nvPicPr>
          <p:cNvPr id="7" name="1 Imagen">
            <a:extLst>
              <a:ext uri="{FF2B5EF4-FFF2-40B4-BE49-F238E27FC236}">
                <a16:creationId xmlns:a16="http://schemas.microsoft.com/office/drawing/2014/main" xmlns="" id="{BE6843E7-6111-4E13-8B0B-A4471733C71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4800" y="3247553"/>
            <a:ext cx="6502400" cy="257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5756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xmlns="" id="{25CCC74C-B932-4D70-86E1-BD083E4D4CF5}"/>
              </a:ext>
            </a:extLst>
          </p:cNvPr>
          <p:cNvSpPr>
            <a:spLocks noGrp="1"/>
          </p:cNvSpPr>
          <p:nvPr>
            <p:ph type="title"/>
          </p:nvPr>
        </p:nvSpPr>
        <p:spPr>
          <a:xfrm>
            <a:off x="1704561" y="471143"/>
            <a:ext cx="8491330" cy="549275"/>
          </a:xfrm>
        </p:spPr>
        <p:txBody>
          <a:bodyPr>
            <a:noAutofit/>
          </a:bodyPr>
          <a:lstStyle/>
          <a:p>
            <a:pPr algn="ctr" eaLnBrk="1" hangingPunct="1"/>
            <a:r>
              <a:rPr lang="es-CO" altLang="es-CO" sz="5400" b="1" dirty="0">
                <a:solidFill>
                  <a:srgbClr val="C00000"/>
                </a:solidFill>
                <a:latin typeface="Agency FB" panose="020B0503020202020204" pitchFamily="34" charset="0"/>
              </a:rPr>
              <a:t>DAP - DELIVERED AT PLACE </a:t>
            </a:r>
          </a:p>
        </p:txBody>
      </p:sp>
      <p:pic>
        <p:nvPicPr>
          <p:cNvPr id="6" name="Imagen 5">
            <a:extLst>
              <a:ext uri="{FF2B5EF4-FFF2-40B4-BE49-F238E27FC236}">
                <a16:creationId xmlns:a16="http://schemas.microsoft.com/office/drawing/2014/main" xmlns="" id="{259EEFA7-140C-42DC-9161-49BE6169BAAC}"/>
              </a:ext>
            </a:extLst>
          </p:cNvPr>
          <p:cNvPicPr>
            <a:picLocks noChangeAspect="1"/>
          </p:cNvPicPr>
          <p:nvPr/>
        </p:nvPicPr>
        <p:blipFill>
          <a:blip r:embed="rId2" cstate="print"/>
          <a:stretch>
            <a:fillRect/>
          </a:stretch>
        </p:blipFill>
        <p:spPr>
          <a:xfrm>
            <a:off x="824948" y="1149626"/>
            <a:ext cx="10250556" cy="4558747"/>
          </a:xfrm>
          <a:prstGeom prst="rect">
            <a:avLst/>
          </a:prstGeom>
        </p:spPr>
      </p:pic>
    </p:spTree>
    <p:extLst>
      <p:ext uri="{BB962C8B-B14F-4D97-AF65-F5344CB8AC3E}">
        <p14:creationId xmlns:p14="http://schemas.microsoft.com/office/powerpoint/2010/main" xmlns="" val="209754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xmlns="" id="{D44DBD8D-CA28-40A9-93BC-C6BCC59B7B66}"/>
              </a:ext>
            </a:extLst>
          </p:cNvPr>
          <p:cNvSpPr>
            <a:spLocks noGrp="1"/>
          </p:cNvSpPr>
          <p:nvPr>
            <p:ph type="title"/>
          </p:nvPr>
        </p:nvSpPr>
        <p:spPr>
          <a:xfrm>
            <a:off x="334617" y="166343"/>
            <a:ext cx="10515600" cy="602284"/>
          </a:xfrm>
        </p:spPr>
        <p:txBody>
          <a:bodyPr>
            <a:normAutofit fontScale="90000"/>
          </a:bodyPr>
          <a:lstStyle/>
          <a:p>
            <a:pPr eaLnBrk="1" hangingPunct="1"/>
            <a:r>
              <a:rPr lang="es-CO" altLang="es-CO" sz="5400" b="1" dirty="0">
                <a:solidFill>
                  <a:schemeClr val="tx2">
                    <a:lumMod val="50000"/>
                  </a:schemeClr>
                </a:solidFill>
              </a:rPr>
              <a:t> </a:t>
            </a:r>
            <a:r>
              <a:rPr lang="es-CO" altLang="es-CO" sz="3200" b="1" dirty="0">
                <a:solidFill>
                  <a:srgbClr val="C00000"/>
                </a:solidFill>
                <a:latin typeface="Agency FB" panose="020B0503020202020204" pitchFamily="34" charset="0"/>
              </a:rPr>
              <a:t>DAP</a:t>
            </a:r>
          </a:p>
        </p:txBody>
      </p:sp>
      <p:pic>
        <p:nvPicPr>
          <p:cNvPr id="3" name="Imagen 2">
            <a:extLst>
              <a:ext uri="{FF2B5EF4-FFF2-40B4-BE49-F238E27FC236}">
                <a16:creationId xmlns:a16="http://schemas.microsoft.com/office/drawing/2014/main" xmlns="" id="{D9BA5D8D-4B21-4D11-90C6-9137EEF1FDAB}"/>
              </a:ext>
            </a:extLst>
          </p:cNvPr>
          <p:cNvPicPr>
            <a:picLocks noChangeAspect="1"/>
          </p:cNvPicPr>
          <p:nvPr/>
        </p:nvPicPr>
        <p:blipFill>
          <a:blip r:embed="rId2" cstate="print"/>
          <a:stretch>
            <a:fillRect/>
          </a:stretch>
        </p:blipFill>
        <p:spPr>
          <a:xfrm>
            <a:off x="1205948" y="1096618"/>
            <a:ext cx="9283147" cy="4664764"/>
          </a:xfrm>
          <a:prstGeom prst="rect">
            <a:avLst/>
          </a:prstGeom>
        </p:spPr>
      </p:pic>
    </p:spTree>
    <p:extLst>
      <p:ext uri="{BB962C8B-B14F-4D97-AF65-F5344CB8AC3E}">
        <p14:creationId xmlns:p14="http://schemas.microsoft.com/office/powerpoint/2010/main" xmlns="" val="377247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6982" y="1573834"/>
            <a:ext cx="10515600" cy="4351338"/>
          </a:xfrm>
        </p:spPr>
        <p:txBody>
          <a:bodyPr/>
          <a:lstStyle/>
          <a:p>
            <a:pPr>
              <a:defRPr/>
            </a:pPr>
            <a:r>
              <a:rPr lang="es-CO" altLang="es-CO" dirty="0">
                <a:latin typeface="Agency FB" panose="020B0503020202020204" pitchFamily="34" charset="0"/>
              </a:rPr>
              <a:t>Las condiciones de entrega de la mercancía</a:t>
            </a:r>
          </a:p>
          <a:p>
            <a:pPr>
              <a:defRPr/>
            </a:pPr>
            <a:endParaRPr lang="es-CO" altLang="es-CO" dirty="0">
              <a:latin typeface="Agency FB" panose="020B0503020202020204" pitchFamily="34" charset="0"/>
            </a:endParaRPr>
          </a:p>
          <a:p>
            <a:pPr>
              <a:defRPr/>
            </a:pPr>
            <a:r>
              <a:rPr lang="es-CO" altLang="es-CO" dirty="0">
                <a:latin typeface="Agency FB" panose="020B0503020202020204" pitchFamily="34" charset="0"/>
              </a:rPr>
              <a:t>La distribución de riesgos en la entrega.</a:t>
            </a:r>
          </a:p>
          <a:p>
            <a:pPr>
              <a:defRPr/>
            </a:pPr>
            <a:endParaRPr lang="es-CO" altLang="es-CO" dirty="0">
              <a:latin typeface="Agency FB" panose="020B0503020202020204" pitchFamily="34" charset="0"/>
            </a:endParaRPr>
          </a:p>
          <a:p>
            <a:pPr>
              <a:defRPr/>
            </a:pPr>
            <a:r>
              <a:rPr lang="es-CO" altLang="es-CO" dirty="0">
                <a:latin typeface="Agency FB" panose="020B0503020202020204" pitchFamily="34" charset="0"/>
              </a:rPr>
              <a:t>La distribución de los costos.</a:t>
            </a:r>
          </a:p>
          <a:p>
            <a:pPr>
              <a:defRPr/>
            </a:pPr>
            <a:endParaRPr lang="es-CO" altLang="es-CO" sz="2000" dirty="0">
              <a:latin typeface="Agency FB" panose="020B0503020202020204" pitchFamily="34" charset="0"/>
            </a:endParaRPr>
          </a:p>
          <a:p>
            <a:pPr>
              <a:defRPr/>
            </a:pPr>
            <a:r>
              <a:rPr lang="es-CO" altLang="es-CO" dirty="0">
                <a:latin typeface="Agency FB" panose="020B0503020202020204" pitchFamily="34" charset="0"/>
              </a:rPr>
              <a:t>Las obligaciones sobre trámites aduaneros</a:t>
            </a:r>
          </a:p>
          <a:p>
            <a:pPr marL="0" indent="0">
              <a:buNone/>
              <a:defRPr/>
            </a:pPr>
            <a:r>
              <a:rPr lang="es-CO" altLang="es-CO" dirty="0">
                <a:latin typeface="Agency FB" panose="020B0503020202020204" pitchFamily="34" charset="0"/>
              </a:rPr>
              <a:t>    y documentales</a:t>
            </a:r>
            <a:r>
              <a:rPr lang="es-CO" altLang="es-CO" dirty="0"/>
              <a:t>.</a:t>
            </a:r>
          </a:p>
          <a:p>
            <a:pPr marL="0" indent="0">
              <a:buNone/>
            </a:pPr>
            <a:endParaRPr lang="es-CO" dirty="0"/>
          </a:p>
        </p:txBody>
      </p:sp>
      <p:sp>
        <p:nvSpPr>
          <p:cNvPr id="5" name="1 Título">
            <a:extLst>
              <a:ext uri="{FF2B5EF4-FFF2-40B4-BE49-F238E27FC236}">
                <a16:creationId xmlns:a16="http://schemas.microsoft.com/office/drawing/2014/main" xmlns="" id="{B5D9D32A-EA91-419A-97E9-A313FAB01A3E}"/>
              </a:ext>
            </a:extLst>
          </p:cNvPr>
          <p:cNvSpPr>
            <a:spLocks noGrp="1"/>
          </p:cNvSpPr>
          <p:nvPr>
            <p:ph type="title"/>
          </p:nvPr>
        </p:nvSpPr>
        <p:spPr/>
        <p:txBody>
          <a:bodyPr>
            <a:normAutofit/>
          </a:bodyPr>
          <a:lstStyle/>
          <a:p>
            <a:pPr algn="ctr" eaLnBrk="1" hangingPunct="1"/>
            <a:r>
              <a:rPr lang="es-CO" altLang="es-CO" sz="5400" b="1" dirty="0">
                <a:solidFill>
                  <a:srgbClr val="C00000"/>
                </a:solidFill>
                <a:latin typeface="Agency FB" panose="020B0503020202020204" pitchFamily="34" charset="0"/>
              </a:rPr>
              <a:t>¿QUE REGULAN?</a:t>
            </a:r>
          </a:p>
        </p:txBody>
      </p:sp>
      <p:pic>
        <p:nvPicPr>
          <p:cNvPr id="6" name="Imagen 5">
            <a:extLst>
              <a:ext uri="{FF2B5EF4-FFF2-40B4-BE49-F238E27FC236}">
                <a16:creationId xmlns:a16="http://schemas.microsoft.com/office/drawing/2014/main" xmlns="" id="{893F9DF9-CD13-4033-BEFA-701C808C0044}"/>
              </a:ext>
            </a:extLst>
          </p:cNvPr>
          <p:cNvPicPr>
            <a:picLocks noChangeAspect="1"/>
          </p:cNvPicPr>
          <p:nvPr/>
        </p:nvPicPr>
        <p:blipFill>
          <a:blip r:embed="rId2" cstate="print"/>
          <a:stretch>
            <a:fillRect/>
          </a:stretch>
        </p:blipFill>
        <p:spPr>
          <a:xfrm>
            <a:off x="7104764" y="1908587"/>
            <a:ext cx="2859272" cy="2828789"/>
          </a:xfrm>
          <a:prstGeom prst="rect">
            <a:avLst/>
          </a:prstGeom>
        </p:spPr>
      </p:pic>
    </p:spTree>
    <p:extLst>
      <p:ext uri="{BB962C8B-B14F-4D97-AF65-F5344CB8AC3E}">
        <p14:creationId xmlns:p14="http://schemas.microsoft.com/office/powerpoint/2010/main" xmlns="" val="388412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673459D2-F07B-4F7B-8F56-FB36B0663CBD}"/>
              </a:ext>
            </a:extLst>
          </p:cNvPr>
          <p:cNvSpPr>
            <a:spLocks noGrp="1"/>
          </p:cNvSpPr>
          <p:nvPr>
            <p:ph type="title"/>
          </p:nvPr>
        </p:nvSpPr>
        <p:spPr/>
        <p:txBody>
          <a:bodyPr>
            <a:normAutofit/>
          </a:bodyPr>
          <a:lstStyle/>
          <a:p>
            <a:pPr algn="ctr" eaLnBrk="1" hangingPunct="1"/>
            <a:r>
              <a:rPr lang="es-CO" altLang="es-CO" sz="3200" b="1" dirty="0">
                <a:solidFill>
                  <a:srgbClr val="C00000"/>
                </a:solidFill>
                <a:latin typeface="Agency FB" panose="020B0503020202020204" pitchFamily="34" charset="0"/>
              </a:rPr>
              <a:t>7. DDP - DELIVERED DUTY PAID – ENTREGADAS DERECHOS PAGADOS (INDICANDO EL LUGAR DE DESTINO CONVENIDO)</a:t>
            </a:r>
          </a:p>
        </p:txBody>
      </p:sp>
      <p:sp>
        <p:nvSpPr>
          <p:cNvPr id="5" name="3 Rectángulo">
            <a:extLst>
              <a:ext uri="{FF2B5EF4-FFF2-40B4-BE49-F238E27FC236}">
                <a16:creationId xmlns:a16="http://schemas.microsoft.com/office/drawing/2014/main" xmlns="" id="{7D36C858-5241-4074-B8D5-1B5F1C191775}"/>
              </a:ext>
            </a:extLst>
          </p:cNvPr>
          <p:cNvSpPr>
            <a:spLocks noGrp="1" noChangeArrowheads="1"/>
          </p:cNvSpPr>
          <p:nvPr>
            <p:ph idx="1"/>
          </p:nvPr>
        </p:nvSpPr>
        <p:spPr bwMode="auto">
          <a:xfrm>
            <a:off x="838200" y="1825625"/>
            <a:ext cx="10515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sz="4000" b="1" dirty="0">
                <a:latin typeface="Agency FB" panose="020B0503020202020204" pitchFamily="34" charset="0"/>
              </a:rPr>
              <a:t>Características: </a:t>
            </a:r>
            <a:r>
              <a:rPr lang="es-CO" altLang="es-CO" sz="4000" dirty="0">
                <a:latin typeface="Agency FB" panose="020B0503020202020204" pitchFamily="34" charset="0"/>
              </a:rPr>
              <a:t>El vendedor entrega la mercancía despachada para la importación y preparada para su descarga, en el lugar de destino convenido.</a:t>
            </a:r>
          </a:p>
        </p:txBody>
      </p:sp>
      <p:pic>
        <p:nvPicPr>
          <p:cNvPr id="6" name="1 Imagen">
            <a:extLst>
              <a:ext uri="{FF2B5EF4-FFF2-40B4-BE49-F238E27FC236}">
                <a16:creationId xmlns:a16="http://schemas.microsoft.com/office/drawing/2014/main" xmlns="" id="{05749155-0B12-432A-8815-683031ED18F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7009" y="3714888"/>
            <a:ext cx="862716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050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47567E6E-2350-44FE-9938-A43EBDE09D12}"/>
              </a:ext>
            </a:extLst>
          </p:cNvPr>
          <p:cNvSpPr>
            <a:spLocks noGrp="1"/>
          </p:cNvSpPr>
          <p:nvPr>
            <p:ph type="title"/>
          </p:nvPr>
        </p:nvSpPr>
        <p:spPr/>
        <p:txBody>
          <a:bodyPr>
            <a:normAutofit/>
          </a:bodyPr>
          <a:lstStyle/>
          <a:p>
            <a:pPr algn="ctr" eaLnBrk="1" hangingPunct="1"/>
            <a:r>
              <a:rPr lang="es-CO" altLang="es-CO" b="1" dirty="0">
                <a:solidFill>
                  <a:srgbClr val="C00000"/>
                </a:solidFill>
                <a:latin typeface="Agency FB" panose="020B0503020202020204" pitchFamily="34" charset="0"/>
              </a:rPr>
              <a:t>DDP - </a:t>
            </a:r>
            <a:r>
              <a:rPr lang="es-CO" altLang="es-CO" b="1" dirty="0" err="1">
                <a:solidFill>
                  <a:srgbClr val="C00000"/>
                </a:solidFill>
                <a:latin typeface="Agency FB" panose="020B0503020202020204" pitchFamily="34" charset="0"/>
              </a:rPr>
              <a:t>Delivered</a:t>
            </a:r>
            <a:r>
              <a:rPr lang="es-CO" altLang="es-CO" b="1" dirty="0">
                <a:solidFill>
                  <a:srgbClr val="C00000"/>
                </a:solidFill>
                <a:latin typeface="Agency FB" panose="020B0503020202020204" pitchFamily="34" charset="0"/>
              </a:rPr>
              <a:t> </a:t>
            </a:r>
            <a:r>
              <a:rPr lang="es-CO" altLang="es-CO" b="1" dirty="0" err="1">
                <a:solidFill>
                  <a:srgbClr val="C00000"/>
                </a:solidFill>
                <a:latin typeface="Agency FB" panose="020B0503020202020204" pitchFamily="34" charset="0"/>
              </a:rPr>
              <a:t>Duty</a:t>
            </a:r>
            <a:r>
              <a:rPr lang="es-CO" altLang="es-CO" b="1" dirty="0">
                <a:solidFill>
                  <a:srgbClr val="C00000"/>
                </a:solidFill>
                <a:latin typeface="Agency FB" panose="020B0503020202020204" pitchFamily="34" charset="0"/>
              </a:rPr>
              <a:t> </a:t>
            </a:r>
            <a:r>
              <a:rPr lang="es-CO" altLang="es-CO" b="1" dirty="0" err="1">
                <a:solidFill>
                  <a:srgbClr val="C00000"/>
                </a:solidFill>
                <a:latin typeface="Agency FB" panose="020B0503020202020204" pitchFamily="34" charset="0"/>
              </a:rPr>
              <a:t>Paid</a:t>
            </a:r>
            <a:r>
              <a:rPr lang="es-CO" altLang="es-CO" b="1" dirty="0">
                <a:solidFill>
                  <a:srgbClr val="C00000"/>
                </a:solidFill>
                <a:latin typeface="Agency FB" panose="020B0503020202020204" pitchFamily="34" charset="0"/>
              </a:rPr>
              <a:t> </a:t>
            </a:r>
          </a:p>
        </p:txBody>
      </p:sp>
      <p:pic>
        <p:nvPicPr>
          <p:cNvPr id="2" name="Imagen 1">
            <a:extLst>
              <a:ext uri="{FF2B5EF4-FFF2-40B4-BE49-F238E27FC236}">
                <a16:creationId xmlns:a16="http://schemas.microsoft.com/office/drawing/2014/main" xmlns="" id="{2E005611-8B27-4373-984A-521A2FF9A8E7}"/>
              </a:ext>
            </a:extLst>
          </p:cNvPr>
          <p:cNvPicPr>
            <a:picLocks noChangeAspect="1"/>
          </p:cNvPicPr>
          <p:nvPr/>
        </p:nvPicPr>
        <p:blipFill>
          <a:blip r:embed="rId2" cstate="print"/>
          <a:stretch>
            <a:fillRect/>
          </a:stretch>
        </p:blipFill>
        <p:spPr>
          <a:xfrm>
            <a:off x="1311965" y="1376983"/>
            <a:ext cx="9634331" cy="4400964"/>
          </a:xfrm>
          <a:prstGeom prst="rect">
            <a:avLst/>
          </a:prstGeom>
        </p:spPr>
      </p:pic>
    </p:spTree>
    <p:extLst>
      <p:ext uri="{BB962C8B-B14F-4D97-AF65-F5344CB8AC3E}">
        <p14:creationId xmlns:p14="http://schemas.microsoft.com/office/powerpoint/2010/main" xmlns="" val="3412436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CE979DBA-BC99-4FF1-ADBC-EA21F906323B}"/>
              </a:ext>
            </a:extLst>
          </p:cNvPr>
          <p:cNvSpPr>
            <a:spLocks noGrp="1"/>
          </p:cNvSpPr>
          <p:nvPr>
            <p:ph type="title"/>
          </p:nvPr>
        </p:nvSpPr>
        <p:spPr>
          <a:xfrm>
            <a:off x="838200" y="365125"/>
            <a:ext cx="10515600" cy="575779"/>
          </a:xfrm>
        </p:spPr>
        <p:txBody>
          <a:bodyPr>
            <a:normAutofit fontScale="90000"/>
          </a:bodyPr>
          <a:lstStyle/>
          <a:p>
            <a:pPr eaLnBrk="1" hangingPunct="1"/>
            <a:r>
              <a:rPr lang="es-CO" altLang="es-CO" sz="3200" b="1" dirty="0">
                <a:solidFill>
                  <a:srgbClr val="C00000"/>
                </a:solidFill>
                <a:latin typeface="Agency FB" panose="020B0503020202020204" pitchFamily="34" charset="0"/>
              </a:rPr>
              <a:t>DDP</a:t>
            </a:r>
            <a:r>
              <a:rPr lang="es-CO" altLang="es-CO" sz="5400" dirty="0">
                <a:solidFill>
                  <a:srgbClr val="C00000"/>
                </a:solidFill>
                <a:latin typeface="Agency FB" panose="020B0503020202020204" pitchFamily="34" charset="0"/>
              </a:rPr>
              <a:t> </a:t>
            </a:r>
            <a:endParaRPr lang="es-CO" altLang="es-CO" sz="4000" dirty="0">
              <a:solidFill>
                <a:srgbClr val="C00000"/>
              </a:solidFill>
              <a:latin typeface="Agency FB" panose="020B0503020202020204" pitchFamily="34" charset="0"/>
            </a:endParaRPr>
          </a:p>
        </p:txBody>
      </p:sp>
      <p:pic>
        <p:nvPicPr>
          <p:cNvPr id="7" name="Imagen 6">
            <a:extLst>
              <a:ext uri="{FF2B5EF4-FFF2-40B4-BE49-F238E27FC236}">
                <a16:creationId xmlns:a16="http://schemas.microsoft.com/office/drawing/2014/main" xmlns="" id="{C5CE5807-9F28-41B1-9563-5E7DF9385E5B}"/>
              </a:ext>
            </a:extLst>
          </p:cNvPr>
          <p:cNvPicPr>
            <a:picLocks noChangeAspect="1"/>
          </p:cNvPicPr>
          <p:nvPr/>
        </p:nvPicPr>
        <p:blipFill>
          <a:blip r:embed="rId2" cstate="print"/>
          <a:stretch>
            <a:fillRect/>
          </a:stretch>
        </p:blipFill>
        <p:spPr>
          <a:xfrm>
            <a:off x="1742661" y="1033669"/>
            <a:ext cx="8706677" cy="4664765"/>
          </a:xfrm>
          <a:prstGeom prst="rect">
            <a:avLst/>
          </a:prstGeom>
        </p:spPr>
      </p:pic>
    </p:spTree>
    <p:extLst>
      <p:ext uri="{BB962C8B-B14F-4D97-AF65-F5344CB8AC3E}">
        <p14:creationId xmlns:p14="http://schemas.microsoft.com/office/powerpoint/2010/main" xmlns="" val="1534525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17A8C6B7-2686-42E3-B2C4-6CD6851CE175}"/>
              </a:ext>
            </a:extLst>
          </p:cNvPr>
          <p:cNvSpPr>
            <a:spLocks noGrp="1"/>
          </p:cNvSpPr>
          <p:nvPr>
            <p:ph type="title"/>
          </p:nvPr>
        </p:nvSpPr>
        <p:spPr/>
        <p:txBody>
          <a:bodyPr>
            <a:normAutofit/>
          </a:bodyPr>
          <a:lstStyle/>
          <a:p>
            <a:pPr algn="ctr" eaLnBrk="1" hangingPunct="1"/>
            <a:r>
              <a:rPr lang="es-CO" altLang="es-CO" b="1" dirty="0">
                <a:solidFill>
                  <a:srgbClr val="C00000"/>
                </a:solidFill>
                <a:latin typeface="Agency FB" panose="020B0503020202020204" pitchFamily="34" charset="0"/>
              </a:rPr>
              <a:t>OBLIGACION DE ACEPTAR LA ENTREGA </a:t>
            </a:r>
          </a:p>
        </p:txBody>
      </p:sp>
      <p:pic>
        <p:nvPicPr>
          <p:cNvPr id="5" name="3 Imagen">
            <a:extLst>
              <a:ext uri="{FF2B5EF4-FFF2-40B4-BE49-F238E27FC236}">
                <a16:creationId xmlns:a16="http://schemas.microsoft.com/office/drawing/2014/main" xmlns="" id="{921F9B7C-EDFD-4B70-896C-1219FFBAE29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19353" t="6908" r="18721" b="9976"/>
          <a:stretch>
            <a:fillRect/>
          </a:stretch>
        </p:blipFill>
        <p:spPr bwMode="auto">
          <a:xfrm>
            <a:off x="838200" y="1970966"/>
            <a:ext cx="2607550" cy="35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2 Marcador de contenido">
            <a:extLst>
              <a:ext uri="{FF2B5EF4-FFF2-40B4-BE49-F238E27FC236}">
                <a16:creationId xmlns:a16="http://schemas.microsoft.com/office/drawing/2014/main" xmlns="" id="{00C8C687-5807-4295-9B8B-852B7D2ADCB5}"/>
              </a:ext>
            </a:extLst>
          </p:cNvPr>
          <p:cNvSpPr txBox="1">
            <a:spLocks/>
          </p:cNvSpPr>
          <p:nvPr/>
        </p:nvSpPr>
        <p:spPr>
          <a:xfrm>
            <a:off x="4926979" y="1970966"/>
            <a:ext cx="5230812" cy="3821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charset="0"/>
              <a:buNone/>
              <a:defRPr/>
            </a:pPr>
            <a:r>
              <a:rPr lang="es-CO" altLang="es-CO" sz="3600" dirty="0">
                <a:latin typeface="Agency FB" panose="020B0503020202020204" pitchFamily="34" charset="0"/>
              </a:rPr>
              <a:t>El comprador debe hacerse cargo de la mercancía una vez el vendedor cumple con su obligación de entrega en el punto del lugar designado, conforme al acuerdo entre las partes.</a:t>
            </a:r>
          </a:p>
          <a:p>
            <a:pPr>
              <a:buFont typeface="Arial" charset="0"/>
              <a:buChar char="•"/>
              <a:defRPr/>
            </a:pPr>
            <a:endParaRPr lang="es-CO" altLang="es-CO" sz="4000" dirty="0"/>
          </a:p>
        </p:txBody>
      </p:sp>
    </p:spTree>
    <p:extLst>
      <p:ext uri="{BB962C8B-B14F-4D97-AF65-F5344CB8AC3E}">
        <p14:creationId xmlns:p14="http://schemas.microsoft.com/office/powerpoint/2010/main" xmlns="" val="33918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xmlns="" id="{7CC763A5-9F14-4157-9652-35F9B505CF33}"/>
              </a:ext>
            </a:extLst>
          </p:cNvPr>
          <p:cNvSpPr>
            <a:spLocks noGrp="1"/>
          </p:cNvSpPr>
          <p:nvPr>
            <p:ph type="title"/>
          </p:nvPr>
        </p:nvSpPr>
        <p:spPr>
          <a:xfrm>
            <a:off x="1851025" y="312737"/>
            <a:ext cx="8675688" cy="1512888"/>
          </a:xfrm>
        </p:spPr>
        <p:txBody>
          <a:bodyPr>
            <a:noAutofit/>
          </a:bodyPr>
          <a:lstStyle/>
          <a:p>
            <a:pPr algn="ctr" eaLnBrk="1" hangingPunct="1"/>
            <a:r>
              <a:rPr lang="es-CO" altLang="es-CO" sz="3200" b="1" dirty="0">
                <a:solidFill>
                  <a:srgbClr val="C00000"/>
                </a:solidFill>
                <a:latin typeface="Agency FB" panose="020B0503020202020204" pitchFamily="34" charset="0"/>
              </a:rPr>
              <a:t>REGLAS INCOTERMS® 2010</a:t>
            </a:r>
            <a:br>
              <a:rPr lang="es-CO" altLang="es-CO" sz="3200" b="1" dirty="0">
                <a:solidFill>
                  <a:srgbClr val="C00000"/>
                </a:solidFill>
                <a:latin typeface="Agency FB" panose="020B0503020202020204" pitchFamily="34" charset="0"/>
              </a:rPr>
            </a:br>
            <a:r>
              <a:rPr lang="es-CO" altLang="es-CO" sz="3200" b="1" dirty="0">
                <a:solidFill>
                  <a:srgbClr val="C00000"/>
                </a:solidFill>
                <a:latin typeface="Agency FB" panose="020B0503020202020204" pitchFamily="34" charset="0"/>
              </a:rPr>
              <a:t>PARA TRANSPORTE MARITIMO Y VIAS NAVEGABLES</a:t>
            </a:r>
            <a:r>
              <a:rPr lang="es-CO" altLang="es-CO" sz="3200" dirty="0">
                <a:solidFill>
                  <a:schemeClr val="tx2">
                    <a:lumMod val="50000"/>
                  </a:schemeClr>
                </a:solidFill>
              </a:rPr>
              <a:t/>
            </a:r>
            <a:br>
              <a:rPr lang="es-CO" altLang="es-CO" sz="3200" dirty="0">
                <a:solidFill>
                  <a:schemeClr val="tx2">
                    <a:lumMod val="50000"/>
                  </a:schemeClr>
                </a:solidFill>
              </a:rPr>
            </a:br>
            <a:endParaRPr lang="es-CO" altLang="es-CO" sz="3200" dirty="0">
              <a:solidFill>
                <a:schemeClr val="tx2">
                  <a:lumMod val="50000"/>
                </a:schemeClr>
              </a:solidFill>
            </a:endParaRPr>
          </a:p>
        </p:txBody>
      </p:sp>
      <p:pic>
        <p:nvPicPr>
          <p:cNvPr id="7" name="Imagen 6">
            <a:extLst>
              <a:ext uri="{FF2B5EF4-FFF2-40B4-BE49-F238E27FC236}">
                <a16:creationId xmlns:a16="http://schemas.microsoft.com/office/drawing/2014/main" xmlns="" id="{7DB926A8-C562-4C05-BFC9-56853874D15A}"/>
              </a:ext>
            </a:extLst>
          </p:cNvPr>
          <p:cNvPicPr>
            <a:picLocks noChangeAspect="1"/>
          </p:cNvPicPr>
          <p:nvPr/>
        </p:nvPicPr>
        <p:blipFill>
          <a:blip r:embed="rId2" cstate="print"/>
          <a:stretch>
            <a:fillRect/>
          </a:stretch>
        </p:blipFill>
        <p:spPr>
          <a:xfrm>
            <a:off x="1660801" y="1454564"/>
            <a:ext cx="8525635" cy="4465808"/>
          </a:xfrm>
          <a:prstGeom prst="rect">
            <a:avLst/>
          </a:prstGeom>
        </p:spPr>
      </p:pic>
    </p:spTree>
    <p:extLst>
      <p:ext uri="{BB962C8B-B14F-4D97-AF65-F5344CB8AC3E}">
        <p14:creationId xmlns:p14="http://schemas.microsoft.com/office/powerpoint/2010/main" xmlns="" val="30580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8DE46FD5-5840-4028-98EA-F57F3EF64502}"/>
              </a:ext>
            </a:extLst>
          </p:cNvPr>
          <p:cNvSpPr>
            <a:spLocks noGrp="1"/>
          </p:cNvSpPr>
          <p:nvPr>
            <p:ph type="title"/>
          </p:nvPr>
        </p:nvSpPr>
        <p:spPr/>
        <p:txBody>
          <a:bodyPr>
            <a:normAutofit/>
          </a:bodyPr>
          <a:lstStyle/>
          <a:p>
            <a:pPr algn="ctr" eaLnBrk="1" hangingPunct="1"/>
            <a:r>
              <a:rPr lang="en-US" altLang="es-CO" sz="3200" b="1" dirty="0">
                <a:solidFill>
                  <a:srgbClr val="C00000"/>
                </a:solidFill>
                <a:latin typeface="Agency FB" panose="020B0503020202020204" pitchFamily="34" charset="0"/>
              </a:rPr>
              <a:t>FREE ALONGSIDE SHIP – LIBRE AL COSTADO DEL BUQUE. </a:t>
            </a:r>
            <a:br>
              <a:rPr lang="en-US" altLang="es-CO" sz="3200" b="1" dirty="0">
                <a:solidFill>
                  <a:srgbClr val="C00000"/>
                </a:solidFill>
                <a:latin typeface="Agency FB" panose="020B0503020202020204" pitchFamily="34" charset="0"/>
              </a:rPr>
            </a:br>
            <a:r>
              <a:rPr lang="en-US" altLang="es-CO" sz="3200" b="1" dirty="0">
                <a:solidFill>
                  <a:srgbClr val="C00000"/>
                </a:solidFill>
                <a:latin typeface="Agency FB" panose="020B0503020202020204" pitchFamily="34" charset="0"/>
              </a:rPr>
              <a:t>(INDICANDO PUERTO DE EMBARQUE CONVENIDO</a:t>
            </a:r>
            <a:r>
              <a:rPr lang="en-US" altLang="es-CO" sz="4000" b="1" dirty="0">
                <a:solidFill>
                  <a:srgbClr val="C00000"/>
                </a:solidFill>
                <a:latin typeface="Agency FB" panose="020B0503020202020204" pitchFamily="34" charset="0"/>
              </a:rPr>
              <a:t>)</a:t>
            </a:r>
            <a:endParaRPr lang="es-CO" altLang="es-CO" sz="4000" b="1" dirty="0">
              <a:solidFill>
                <a:srgbClr val="C00000"/>
              </a:solidFill>
              <a:latin typeface="Agency FB" panose="020B0503020202020204" pitchFamily="34" charset="0"/>
            </a:endParaRPr>
          </a:p>
        </p:txBody>
      </p:sp>
      <p:pic>
        <p:nvPicPr>
          <p:cNvPr id="5" name="3 Imagen">
            <a:extLst>
              <a:ext uri="{FF2B5EF4-FFF2-40B4-BE49-F238E27FC236}">
                <a16:creationId xmlns:a16="http://schemas.microsoft.com/office/drawing/2014/main" xmlns="" id="{A4185EAD-7ECF-422C-AFE1-85C68880746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4800" y="1690688"/>
            <a:ext cx="6763657" cy="23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3 Rectángulo">
            <a:extLst>
              <a:ext uri="{FF2B5EF4-FFF2-40B4-BE49-F238E27FC236}">
                <a16:creationId xmlns:a16="http://schemas.microsoft.com/office/drawing/2014/main" xmlns="" id="{8FAD24B1-9CE4-4A93-8D37-E618BC0015DB}"/>
              </a:ext>
            </a:extLst>
          </p:cNvPr>
          <p:cNvSpPr>
            <a:spLocks noChangeArrowheads="1"/>
          </p:cNvSpPr>
          <p:nvPr/>
        </p:nvSpPr>
        <p:spPr bwMode="auto">
          <a:xfrm>
            <a:off x="2129666" y="4193588"/>
            <a:ext cx="8424862"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CO" altLang="es-CO" sz="3600" b="1" dirty="0">
                <a:latin typeface="Agency FB" panose="020B0503020202020204" pitchFamily="34" charset="0"/>
              </a:rPr>
              <a:t>Características: </a:t>
            </a:r>
            <a:r>
              <a:rPr lang="es-CO" altLang="es-CO" sz="3600" dirty="0">
                <a:latin typeface="Agency FB" panose="020B0503020202020204" pitchFamily="34" charset="0"/>
              </a:rPr>
              <a:t>El vendedor realiza la entrega  cuando la mercancía es colocada al costado del buque en el puerto de embarque convenido.</a:t>
            </a:r>
          </a:p>
        </p:txBody>
      </p:sp>
    </p:spTree>
    <p:extLst>
      <p:ext uri="{BB962C8B-B14F-4D97-AF65-F5344CB8AC3E}">
        <p14:creationId xmlns:p14="http://schemas.microsoft.com/office/powerpoint/2010/main" xmlns="" val="78728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84DBCFBC-439F-483E-8B77-9D7337A3DC70}"/>
              </a:ext>
            </a:extLst>
          </p:cNvPr>
          <p:cNvSpPr>
            <a:spLocks noGrp="1"/>
          </p:cNvSpPr>
          <p:nvPr>
            <p:ph type="title"/>
          </p:nvPr>
        </p:nvSpPr>
        <p:spPr/>
        <p:txBody>
          <a:bodyPr>
            <a:normAutofit/>
          </a:bodyPr>
          <a:lstStyle/>
          <a:p>
            <a:pPr algn="ctr" eaLnBrk="1" hangingPunct="1"/>
            <a:r>
              <a:rPr lang="en-US" altLang="es-CO" sz="3200" b="1" dirty="0">
                <a:solidFill>
                  <a:srgbClr val="C00000"/>
                </a:solidFill>
                <a:latin typeface="Agency FB" panose="020B0503020202020204" pitchFamily="34" charset="0"/>
              </a:rPr>
              <a:t>8. FAS - FREE ALONGSIDE SHIP </a:t>
            </a:r>
            <a:endParaRPr lang="es-CO" altLang="es-CO" sz="3200" b="1" dirty="0">
              <a:solidFill>
                <a:srgbClr val="C00000"/>
              </a:solidFill>
              <a:latin typeface="Agency FB" panose="020B0503020202020204" pitchFamily="34" charset="0"/>
            </a:endParaRPr>
          </a:p>
        </p:txBody>
      </p:sp>
      <p:pic>
        <p:nvPicPr>
          <p:cNvPr id="6" name="Imagen 5">
            <a:extLst>
              <a:ext uri="{FF2B5EF4-FFF2-40B4-BE49-F238E27FC236}">
                <a16:creationId xmlns:a16="http://schemas.microsoft.com/office/drawing/2014/main" xmlns="" id="{683BCDB1-2335-4640-A3B9-D480C5D2AC5E}"/>
              </a:ext>
            </a:extLst>
          </p:cNvPr>
          <p:cNvPicPr>
            <a:picLocks noChangeAspect="1"/>
          </p:cNvPicPr>
          <p:nvPr/>
        </p:nvPicPr>
        <p:blipFill>
          <a:blip r:embed="rId2" cstate="print"/>
          <a:stretch>
            <a:fillRect/>
          </a:stretch>
        </p:blipFill>
        <p:spPr>
          <a:xfrm>
            <a:off x="1172817" y="1399410"/>
            <a:ext cx="9846365" cy="4362594"/>
          </a:xfrm>
          <a:prstGeom prst="rect">
            <a:avLst/>
          </a:prstGeom>
        </p:spPr>
      </p:pic>
    </p:spTree>
    <p:extLst>
      <p:ext uri="{BB962C8B-B14F-4D97-AF65-F5344CB8AC3E}">
        <p14:creationId xmlns:p14="http://schemas.microsoft.com/office/powerpoint/2010/main" xmlns="" val="4472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EDB440FF-EEC6-4CE2-BBC0-CE4CCDA3FF2D}"/>
              </a:ext>
            </a:extLst>
          </p:cNvPr>
          <p:cNvSpPr txBox="1">
            <a:spLocks/>
          </p:cNvSpPr>
          <p:nvPr/>
        </p:nvSpPr>
        <p:spPr>
          <a:xfrm>
            <a:off x="215900" y="106017"/>
            <a:ext cx="85172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CO" sz="3200" b="1" dirty="0">
                <a:solidFill>
                  <a:srgbClr val="C00000"/>
                </a:solidFill>
                <a:latin typeface="Agency FB" panose="020B0503020202020204" pitchFamily="34" charset="0"/>
              </a:rPr>
              <a:t>FAS</a:t>
            </a:r>
            <a:r>
              <a:rPr lang="en-US" altLang="es-CO" sz="5400" b="1" dirty="0">
                <a:solidFill>
                  <a:schemeClr val="tx2">
                    <a:lumMod val="50000"/>
                  </a:schemeClr>
                </a:solidFill>
              </a:rPr>
              <a:t> </a:t>
            </a:r>
            <a:endParaRPr lang="es-CO" altLang="es-CO" sz="5400" b="1" dirty="0">
              <a:solidFill>
                <a:schemeClr val="tx2">
                  <a:lumMod val="50000"/>
                </a:schemeClr>
              </a:solidFill>
            </a:endParaRPr>
          </a:p>
        </p:txBody>
      </p:sp>
      <p:pic>
        <p:nvPicPr>
          <p:cNvPr id="3" name="Imagen 2">
            <a:extLst>
              <a:ext uri="{FF2B5EF4-FFF2-40B4-BE49-F238E27FC236}">
                <a16:creationId xmlns:a16="http://schemas.microsoft.com/office/drawing/2014/main" xmlns="" id="{27C40C96-9B6F-4BB4-B555-E9A5AF981659}"/>
              </a:ext>
            </a:extLst>
          </p:cNvPr>
          <p:cNvPicPr>
            <a:picLocks noChangeAspect="1"/>
          </p:cNvPicPr>
          <p:nvPr/>
        </p:nvPicPr>
        <p:blipFill>
          <a:blip r:embed="rId2" cstate="print"/>
          <a:stretch>
            <a:fillRect/>
          </a:stretch>
        </p:blipFill>
        <p:spPr>
          <a:xfrm>
            <a:off x="1291632" y="1152939"/>
            <a:ext cx="9608735" cy="4002155"/>
          </a:xfrm>
          <a:prstGeom prst="rect">
            <a:avLst/>
          </a:prstGeom>
        </p:spPr>
      </p:pic>
    </p:spTree>
    <p:extLst>
      <p:ext uri="{BB962C8B-B14F-4D97-AF65-F5344CB8AC3E}">
        <p14:creationId xmlns:p14="http://schemas.microsoft.com/office/powerpoint/2010/main" xmlns="" val="82406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0D20E561-0E36-433F-84F1-629F21A7911E}"/>
              </a:ext>
            </a:extLst>
          </p:cNvPr>
          <p:cNvSpPr>
            <a:spLocks noGrp="1"/>
          </p:cNvSpPr>
          <p:nvPr>
            <p:ph type="title"/>
          </p:nvPr>
        </p:nvSpPr>
        <p:spPr/>
        <p:txBody>
          <a:bodyPr>
            <a:normAutofit/>
          </a:bodyPr>
          <a:lstStyle/>
          <a:p>
            <a:pPr algn="ctr" eaLnBrk="1" hangingPunct="1"/>
            <a:r>
              <a:rPr lang="es-CO" altLang="es-CO" sz="2800" b="1" dirty="0">
                <a:solidFill>
                  <a:srgbClr val="C00000"/>
                </a:solidFill>
                <a:latin typeface="Agency FB" panose="020B0503020202020204" pitchFamily="34" charset="0"/>
              </a:rPr>
              <a:t>9. FOB - FREE ON BOARD – LIBRE A BORDO </a:t>
            </a:r>
            <a:r>
              <a:rPr lang="es-CO" altLang="es-CO" sz="4800" b="1" dirty="0">
                <a:solidFill>
                  <a:srgbClr val="C00000"/>
                </a:solidFill>
                <a:latin typeface="Agency FB" panose="020B0503020202020204" pitchFamily="34" charset="0"/>
              </a:rPr>
              <a:t/>
            </a:r>
            <a:br>
              <a:rPr lang="es-CO" altLang="es-CO" sz="4800" b="1" dirty="0">
                <a:solidFill>
                  <a:srgbClr val="C00000"/>
                </a:solidFill>
                <a:latin typeface="Agency FB" panose="020B0503020202020204" pitchFamily="34" charset="0"/>
              </a:rPr>
            </a:br>
            <a:r>
              <a:rPr lang="es-CO" altLang="es-CO" sz="2800" b="1" dirty="0">
                <a:solidFill>
                  <a:srgbClr val="C00000"/>
                </a:solidFill>
                <a:latin typeface="Agency FB" panose="020B0503020202020204" pitchFamily="34" charset="0"/>
              </a:rPr>
              <a:t>(INDICANDO EL PUERTO DE EMBARQUE CONVENIDO</a:t>
            </a:r>
            <a:r>
              <a:rPr lang="es-CO" altLang="es-CO" sz="3600" b="1" dirty="0">
                <a:solidFill>
                  <a:srgbClr val="C00000"/>
                </a:solidFill>
                <a:latin typeface="Agency FB" panose="020B0503020202020204" pitchFamily="34" charset="0"/>
              </a:rPr>
              <a:t>)</a:t>
            </a:r>
          </a:p>
        </p:txBody>
      </p:sp>
      <p:pic>
        <p:nvPicPr>
          <p:cNvPr id="5" name="1 Imagen">
            <a:extLst>
              <a:ext uri="{FF2B5EF4-FFF2-40B4-BE49-F238E27FC236}">
                <a16:creationId xmlns:a16="http://schemas.microsoft.com/office/drawing/2014/main" xmlns="" id="{8529CFE5-62EC-4BA6-96A5-164DCF396E4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8857" y="1898507"/>
            <a:ext cx="6894286" cy="1995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3 Rectángulo">
            <a:extLst>
              <a:ext uri="{FF2B5EF4-FFF2-40B4-BE49-F238E27FC236}">
                <a16:creationId xmlns:a16="http://schemas.microsoft.com/office/drawing/2014/main" xmlns="" id="{E5F72410-04DB-4832-A82C-9A8855E1E7A8}"/>
              </a:ext>
            </a:extLst>
          </p:cNvPr>
          <p:cNvSpPr/>
          <p:nvPr/>
        </p:nvSpPr>
        <p:spPr>
          <a:xfrm>
            <a:off x="1955800" y="4288736"/>
            <a:ext cx="8280400" cy="1569660"/>
          </a:xfrm>
          <a:prstGeom prst="rect">
            <a:avLst/>
          </a:prstGeom>
        </p:spPr>
        <p:txBody>
          <a:bodyPr>
            <a:spAutoFit/>
          </a:bodyPr>
          <a:lstStyle/>
          <a:p>
            <a:pPr algn="just" eaLnBrk="1" hangingPunct="1">
              <a:defRPr/>
            </a:pPr>
            <a:r>
              <a:rPr lang="es-CO" sz="3200" b="1" dirty="0">
                <a:latin typeface="Agency FB" panose="020B0503020202020204" pitchFamily="34" charset="0"/>
                <a:cs typeface="Arial" charset="0"/>
              </a:rPr>
              <a:t>Características</a:t>
            </a:r>
            <a:r>
              <a:rPr lang="es-CO" sz="3200" dirty="0">
                <a:latin typeface="Agency FB" panose="020B0503020202020204" pitchFamily="34" charset="0"/>
                <a:cs typeface="Arial" charset="0"/>
              </a:rPr>
              <a:t>: El vendedor realiza la entrega de la  mercancía  abordo del buque en el puerto de embarque convenido. </a:t>
            </a:r>
          </a:p>
        </p:txBody>
      </p:sp>
    </p:spTree>
    <p:extLst>
      <p:ext uri="{BB962C8B-B14F-4D97-AF65-F5344CB8AC3E}">
        <p14:creationId xmlns:p14="http://schemas.microsoft.com/office/powerpoint/2010/main" xmlns="" val="17087590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848</Words>
  <Application>Microsoft Office PowerPoint</Application>
  <PresentationFormat>Personalizado</PresentationFormat>
  <Paragraphs>71</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FINALIDAD DE LOS INCOTERMS®</vt:lpstr>
      <vt:lpstr>QUÉ NO REGULAN LOS INCOTERMS®</vt:lpstr>
      <vt:lpstr>¿QUE REGULAN?</vt:lpstr>
      <vt:lpstr>REGLAS INCOTERMS® 2010 PARA TRANSPORTE MARITIMO Y VIAS NAVEGABLES </vt:lpstr>
      <vt:lpstr>FREE ALONGSIDE SHIP – LIBRE AL COSTADO DEL BUQUE.  (INDICANDO PUERTO DE EMBARQUE CONVENIDO)</vt:lpstr>
      <vt:lpstr>8. FAS - FREE ALONGSIDE SHIP </vt:lpstr>
      <vt:lpstr>Diapositiva 8</vt:lpstr>
      <vt:lpstr>9. FOB - FREE ON BOARD – LIBRE A BORDO  (INDICANDO EL PUERTO DE EMBARQUE CONVENIDO)</vt:lpstr>
      <vt:lpstr>FOB - Free On Board</vt:lpstr>
      <vt:lpstr>FOB</vt:lpstr>
      <vt:lpstr>10. CFR - COST AND FREIGHT – COSTO Y FLETE (INDICANDO EL PUERTO DE DESTINO CONVENIDO)</vt:lpstr>
      <vt:lpstr>CFR - COST AND FREIGHT</vt:lpstr>
      <vt:lpstr>CFR</vt:lpstr>
      <vt:lpstr>11. CIF - COST, INSURANCE AND FREIGHT – COSTO, SEGURO Y FLETE (INDICANDO PUERTO DE DESTINO CONVENIDO)</vt:lpstr>
      <vt:lpstr>CIF - COST, INSURANCE AND FREIGHT</vt:lpstr>
      <vt:lpstr>CIF</vt:lpstr>
      <vt:lpstr>Diapositiva 18</vt:lpstr>
      <vt:lpstr>Diapositiva 19</vt:lpstr>
      <vt:lpstr>Diapositiva 20</vt:lpstr>
      <vt:lpstr>Diapositiva 21</vt:lpstr>
      <vt:lpstr>1. EXW - Ex Works – En Fábrica  (Indicando El Lugar De Entrega Convenido) </vt:lpstr>
      <vt:lpstr>EX WORK</vt:lpstr>
      <vt:lpstr>EXW</vt:lpstr>
      <vt:lpstr>2. FCA - Free Carrier – Franco Transportista  (Lugar de entrega convenido)</vt:lpstr>
      <vt:lpstr>FCA - Free Carrier </vt:lpstr>
      <vt:lpstr>FCA  </vt:lpstr>
      <vt:lpstr>3. CPT - CARRIAGE PAID TO – TRANSPORTE PAGADO HASTA  (LUGAR DE DESTINO CONVENIDO)</vt:lpstr>
      <vt:lpstr>CPT – (CARRIAGE PAID TO)</vt:lpstr>
      <vt:lpstr>CPT </vt:lpstr>
      <vt:lpstr>4. CIP - Carriage And Insurance Paid To – Transporte y Seguro Pagado hasta (Indicando lugar de destino convenido)</vt:lpstr>
      <vt:lpstr>4. CIP – (Carriage And Insurance Paid To)</vt:lpstr>
      <vt:lpstr>CIP </vt:lpstr>
      <vt:lpstr>5. DAT - Delivered At Terminal – Entrega en Terminal  (Indicando la Terminal convenida en el puerto o lugar de destino)</vt:lpstr>
      <vt:lpstr>5. DAT - DELIVERED AT TERMINAL  </vt:lpstr>
      <vt:lpstr>DAT</vt:lpstr>
      <vt:lpstr>6. DAP - DELIVERED AT PLACE – ENTREGA EN LUGAR CONVENIDO.   (INDICANDO LA TERMINAL CONVENIDA EN EL PUERTO O LUGAR DE DESTINO)</vt:lpstr>
      <vt:lpstr>DAP - DELIVERED AT PLACE </vt:lpstr>
      <vt:lpstr> DAP</vt:lpstr>
      <vt:lpstr>7. DDP - DELIVERED DUTY PAID – ENTREGADAS DERECHOS PAGADOS (INDICANDO EL LUGAR DE DESTINO CONVENIDO)</vt:lpstr>
      <vt:lpstr>DDP - Delivered Duty Paid </vt:lpstr>
      <vt:lpstr>DDP </vt:lpstr>
      <vt:lpstr>OBLIGACION DE ACEPTAR LA ENTREGA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Hochman</dc:creator>
  <cp:lastModifiedBy>GM</cp:lastModifiedBy>
  <cp:revision>2</cp:revision>
  <dcterms:created xsi:type="dcterms:W3CDTF">2019-03-05T14:19:10Z</dcterms:created>
  <dcterms:modified xsi:type="dcterms:W3CDTF">2019-06-05T16:46:54Z</dcterms:modified>
</cp:coreProperties>
</file>